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7" r:id="rId2"/>
    <p:sldId id="258" r:id="rId3"/>
    <p:sldId id="334" r:id="rId4"/>
    <p:sldId id="333" r:id="rId5"/>
    <p:sldId id="261" r:id="rId6"/>
    <p:sldId id="262" r:id="rId7"/>
    <p:sldId id="332" r:id="rId8"/>
    <p:sldId id="263" r:id="rId9"/>
    <p:sldId id="335" r:id="rId10"/>
    <p:sldId id="264" r:id="rId11"/>
    <p:sldId id="265" r:id="rId12"/>
    <p:sldId id="266" r:id="rId13"/>
    <p:sldId id="267" r:id="rId14"/>
    <p:sldId id="336" r:id="rId15"/>
    <p:sldId id="268" r:id="rId16"/>
    <p:sldId id="269" r:id="rId17"/>
    <p:sldId id="337" r:id="rId18"/>
    <p:sldId id="271" r:id="rId19"/>
    <p:sldId id="338" r:id="rId20"/>
    <p:sldId id="270" r:id="rId21"/>
    <p:sldId id="342" r:id="rId22"/>
    <p:sldId id="343" r:id="rId23"/>
    <p:sldId id="273" r:id="rId24"/>
    <p:sldId id="345" r:id="rId25"/>
    <p:sldId id="274" r:id="rId26"/>
    <p:sldId id="275" r:id="rId27"/>
    <p:sldId id="276" r:id="rId28"/>
    <p:sldId id="330" r:id="rId29"/>
    <p:sldId id="277" r:id="rId30"/>
    <p:sldId id="278" r:id="rId31"/>
    <p:sldId id="279" r:id="rId32"/>
    <p:sldId id="281" r:id="rId33"/>
    <p:sldId id="331" r:id="rId34"/>
    <p:sldId id="282" r:id="rId35"/>
    <p:sldId id="346" r:id="rId36"/>
    <p:sldId id="284" r:id="rId37"/>
    <p:sldId id="285" r:id="rId38"/>
    <p:sldId id="286" r:id="rId39"/>
    <p:sldId id="287" r:id="rId40"/>
    <p:sldId id="288" r:id="rId41"/>
    <p:sldId id="339" r:id="rId42"/>
    <p:sldId id="289" r:id="rId43"/>
    <p:sldId id="290" r:id="rId44"/>
    <p:sldId id="340" r:id="rId45"/>
    <p:sldId id="291" r:id="rId46"/>
    <p:sldId id="292" r:id="rId47"/>
    <p:sldId id="347" r:id="rId48"/>
    <p:sldId id="348" r:id="rId49"/>
    <p:sldId id="350" r:id="rId50"/>
    <p:sldId id="351" r:id="rId51"/>
    <p:sldId id="353" r:id="rId52"/>
    <p:sldId id="355" r:id="rId53"/>
    <p:sldId id="294" r:id="rId54"/>
    <p:sldId id="295" r:id="rId55"/>
    <p:sldId id="296" r:id="rId56"/>
    <p:sldId id="298" r:id="rId57"/>
    <p:sldId id="314" r:id="rId58"/>
    <p:sldId id="299" r:id="rId59"/>
    <p:sldId id="301" r:id="rId60"/>
    <p:sldId id="316" r:id="rId61"/>
    <p:sldId id="320" r:id="rId62"/>
    <p:sldId id="318" r:id="rId63"/>
    <p:sldId id="329" r:id="rId64"/>
    <p:sldId id="327" r:id="rId65"/>
    <p:sldId id="307" r:id="rId66"/>
    <p:sldId id="313" r:id="rId67"/>
    <p:sldId id="322" r:id="rId68"/>
    <p:sldId id="324" r:id="rId69"/>
    <p:sldId id="309" r:id="rId70"/>
    <p:sldId id="310" r:id="rId71"/>
    <p:sldId id="311" r:id="rId72"/>
    <p:sldId id="308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arles E. Thomsen" initials="CE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6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commentAuthors" Target="commentAuthors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09-02-14T12:04:09.431" idx="1">
    <p:pos x="4722" y="2700"/>
    <p:text>Replace with new Fig. 5.6
Keep existing size and position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2F23C-252E-814B-8E5C-CA8F40973558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18CBB-BDA1-FA47-AFEB-96316D5BE3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12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DEDF1A-A96C-1E41-B94D-98A64B249030}" type="slidenum">
              <a:rPr lang="en-US"/>
              <a:pPr/>
              <a:t>1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756BB1-1DC9-B549-9F3F-4058A92AE00A}" type="slidenum">
              <a:rPr lang="en-US"/>
              <a:pPr/>
              <a:t>15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83EC6C-6C62-9B40-BF54-68AC933FFF0A}" type="slidenum">
              <a:rPr lang="en-US"/>
              <a:pPr/>
              <a:t>16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A3DEE3-8A70-EF40-8700-EDA05ED50481}" type="slidenum">
              <a:rPr lang="en-US"/>
              <a:pPr/>
              <a:t>18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E65015-A542-E847-981D-BD0A8F7D6727}" type="slidenum">
              <a:rPr lang="en-US"/>
              <a:pPr/>
              <a:t>20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31F34F-60A8-014C-A723-ACE9D8BB2A15}" type="slidenum">
              <a:rPr lang="en-US"/>
              <a:pPr/>
              <a:t>23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E40613-D914-6843-9CE0-AB968C9BDDF6}" type="slidenum">
              <a:rPr lang="en-US"/>
              <a:pPr/>
              <a:t>25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8C847E-B92C-EE4D-92BB-CF39B4C6DF64}" type="slidenum">
              <a:rPr lang="en-US"/>
              <a:pPr/>
              <a:t>26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BCC00-4B2E-D04E-AF5F-E804CEE029B0}" type="slidenum">
              <a:rPr lang="en-US"/>
              <a:pPr/>
              <a:t>27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2F4F92-F0BB-B24B-89F5-D57490B70739}" type="slidenum">
              <a:rPr lang="en-US"/>
              <a:pPr/>
              <a:t>29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5234A8-3A09-154D-B6D3-682C9B95CA63}" type="slidenum">
              <a:rPr lang="en-US"/>
              <a:pPr/>
              <a:t>30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D24806-8041-F445-9FEA-3A3709640A52}" type="slidenum">
              <a:rPr lang="en-US"/>
              <a:pPr/>
              <a:t>2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C36776-4FA8-6B40-A63F-D406B5D1BC8E}" type="slidenum">
              <a:rPr lang="en-US"/>
              <a:pPr/>
              <a:t>31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43A18-68C6-A942-98BC-2EF07FE0A0E3}" type="slidenum">
              <a:rPr lang="en-US"/>
              <a:pPr/>
              <a:t>32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1348B2-C431-7148-A705-BA7DD15AFC47}" type="slidenum">
              <a:rPr lang="en-US"/>
              <a:pPr/>
              <a:t>34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7982B-ED64-CE42-9E1D-31FEAE0F9DC1}" type="slidenum">
              <a:rPr lang="en-US"/>
              <a:pPr/>
              <a:t>36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D6B0F-32E8-EA44-A573-B2B3A9A340CC}" type="slidenum">
              <a:rPr lang="en-US"/>
              <a:pPr/>
              <a:t>37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0C5BCB-0719-044E-80A7-E939C5D9AE63}" type="slidenum">
              <a:rPr lang="en-US"/>
              <a:pPr/>
              <a:t>38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86F19-5A19-7A42-AAD3-2FAA4139FDC5}" type="slidenum">
              <a:rPr lang="en-US"/>
              <a:pPr/>
              <a:t>39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E4AC40-1E63-FF4A-A3E2-78BAAFE7D642}" type="slidenum">
              <a:rPr lang="en-US"/>
              <a:pPr/>
              <a:t>40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39FFDD-AE67-3946-A8EB-8B96558BB7A6}" type="slidenum">
              <a:rPr lang="en-US"/>
              <a:pPr/>
              <a:t>42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12AF1-70D7-1E49-96A7-FBC01C06EE6C}" type="slidenum">
              <a:rPr lang="en-US"/>
              <a:pPr/>
              <a:t>43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F7B381-9421-FC4B-A95D-7BDA6DEF635A}" type="slidenum">
              <a:rPr lang="en-US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05F13-E9FB-4340-86E7-CAB033EC73F9}" type="slidenum">
              <a:rPr lang="en-US"/>
              <a:pPr/>
              <a:t>45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E11DEF-DA71-E74A-8A62-77573A857E6B}" type="slidenum">
              <a:rPr lang="en-US"/>
              <a:pPr/>
              <a:t>46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5D7F58-2A2E-2F46-92E8-0B85EABB0B10}" type="slidenum">
              <a:rPr lang="en-US"/>
              <a:pPr/>
              <a:t>53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F5B02D-E529-294B-AC64-D4651000FFAC}" type="slidenum">
              <a:rPr lang="en-US"/>
              <a:pPr/>
              <a:t>54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60E159-3E19-1142-BEF6-BEF4E274712E}" type="slidenum">
              <a:rPr lang="en-US"/>
              <a:pPr/>
              <a:t>55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1A14B0-B579-7D46-902B-8329DFE9BC7C}" type="slidenum">
              <a:rPr lang="en-US"/>
              <a:pPr/>
              <a:t>56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E36FB1-DABB-5247-89DC-FBF83467A9FC}" type="slidenum">
              <a:rPr lang="en-US"/>
              <a:pPr/>
              <a:t>58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FB414E-C619-BF48-A06A-95F7A51E965F}" type="slidenum">
              <a:rPr lang="en-US"/>
              <a:pPr/>
              <a:t>59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0BB855-C849-C84B-8329-B3F09F540EAF}" type="slidenum">
              <a:rPr lang="en-US"/>
              <a:pPr/>
              <a:t>65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8AC88B-D337-844F-864A-F6F870D3EBC8}" type="slidenum">
              <a:rPr lang="en-US"/>
              <a:pPr/>
              <a:t>69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86F18E-7053-C44A-8E9A-3AD82299835A}" type="slidenum">
              <a:rPr lang="en-US"/>
              <a:pPr/>
              <a:t>6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1CA46B-48EA-2F4E-9451-2498B3A2B774}" type="slidenum">
              <a:rPr lang="en-US"/>
              <a:pPr/>
              <a:t>70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B7E093-E336-9E49-A5D8-0D1D85A2F5AD}" type="slidenum">
              <a:rPr lang="en-US"/>
              <a:pPr/>
              <a:t>71</a:t>
            </a:fld>
            <a:endParaRPr lang="en-US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790C46-B4F8-5042-99D0-373564EAA0B4}" type="slidenum">
              <a:rPr lang="en-US"/>
              <a:pPr/>
              <a:t>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CE89F7-462D-2D4F-B7B2-E4C96710900B}" type="slidenum">
              <a:rPr lang="en-US"/>
              <a:pPr/>
              <a:t>10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0C6A3F-60C0-704B-805A-2B7DED4728F1}" type="slidenum">
              <a:rPr lang="en-US"/>
              <a:pPr/>
              <a:t>11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5D3334-2E59-D44B-9C35-2133C289BD3D}" type="slidenum">
              <a:rPr lang="en-US"/>
              <a:pPr/>
              <a:t>12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6CCE99-6E74-8F47-A3D3-EF4EFE467C19}" type="slidenum">
              <a:rPr lang="en-US"/>
              <a:pPr/>
              <a:t>13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76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76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962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62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5F7D3C-8A8C-4744-A0A5-677813D1BC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EA66C-0838-8149-8789-76C5B0756CFE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D57F-2169-E942-8446-72778F6C6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3" descr="EG6_CO_05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57338"/>
            <a:ext cx="9144000" cy="374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5024" y="422344"/>
            <a:ext cx="8038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ATMOSPHERIC WATER AND WEATHER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0778" y="5723747"/>
            <a:ext cx="2261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CHAPTER 5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Water’s Heat Energy Characteristics</a:t>
            </a:r>
          </a:p>
        </p:txBody>
      </p:sp>
      <p:sp>
        <p:nvSpPr>
          <p:cNvPr id="46083" name="Text Box 1027"/>
          <p:cNvSpPr txBox="1">
            <a:spLocks noChangeArrowheads="1"/>
          </p:cNvSpPr>
          <p:nvPr/>
        </p:nvSpPr>
        <p:spPr bwMode="auto">
          <a:xfrm>
            <a:off x="8072438" y="6151563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5.6</a:t>
            </a:r>
          </a:p>
        </p:txBody>
      </p:sp>
      <p:pic>
        <p:nvPicPr>
          <p:cNvPr id="46084" name="Picture 5" descr="EG6_Figure_05_06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9989" y="762000"/>
            <a:ext cx="6215063" cy="554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843239"/>
            <a:ext cx="2224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Latent heat exchange is the dominant</a:t>
            </a:r>
          </a:p>
          <a:p>
            <a:r>
              <a:rPr lang="en-US" sz="2400" dirty="0" smtClean="0"/>
              <a:t>cooling process in Earth’s energy budget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3281343"/>
            <a:ext cx="1548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NATURE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76848"/>
            <a:ext cx="8229600" cy="5411849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Humidity refers to water vapor in the air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The capacity of air for water vapor is primary a function of temperature</a:t>
            </a: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Relative Humidity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 ratio (expressed as a percentage) of the amount of water vapor that is actually in the air compared to the maximum water vapor possible in the air at a given temperature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Warmer air increases the  evaporation rate from water surfaces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Cooler air tends to increase the condensation rate of water vapor to water surfaces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Saturation</a:t>
            </a:r>
            <a:r>
              <a:rPr lang="en-US" dirty="0" smtClean="0">
                <a:ea typeface="Times New Roman" charset="0"/>
                <a:cs typeface="Times New Roman" charset="0"/>
              </a:rPr>
              <a:t> occurs when the rate of evaporation and the rate of condensation reach equilibrium, which is 100% humidity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Therefore at this point any further addition of water vapor or decrease in temperature that affects evaporation results in condensation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The temperature at which a given air mass becomes saturated is the </a:t>
            </a: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dew-point temperature</a:t>
            </a:r>
            <a:r>
              <a:rPr lang="en-US" dirty="0" smtClean="0">
                <a:ea typeface="Times New Roman" charset="0"/>
                <a:cs typeface="Times New Roman" charset="0"/>
              </a:rPr>
              <a:t> </a:t>
            </a:r>
          </a:p>
          <a:p>
            <a:pPr lvl="1" eaLnBrk="1" hangingPunct="1"/>
            <a:endParaRPr 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57930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Humidity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Relative Humidity</a:t>
            </a:r>
          </a:p>
        </p:txBody>
      </p:sp>
      <p:pic>
        <p:nvPicPr>
          <p:cNvPr id="50179" name="Picture 5" descr="EG6_Figure_05_07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450" y="782638"/>
            <a:ext cx="8547100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0181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50182" name="Text Box 3"/>
          <p:cNvSpPr txBox="1">
            <a:spLocks noChangeArrowheads="1"/>
          </p:cNvSpPr>
          <p:nvPr/>
        </p:nvSpPr>
        <p:spPr bwMode="auto">
          <a:xfrm>
            <a:off x="8072438" y="6083300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5.7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22238"/>
            <a:ext cx="7772400" cy="762001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Humidity Patterns</a:t>
            </a: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7970838" y="6186488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5.10</a:t>
            </a:r>
          </a:p>
        </p:txBody>
      </p:sp>
      <p:pic>
        <p:nvPicPr>
          <p:cNvPr id="52228" name="Picture 5" descr="EG6_Figure_05_10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614363"/>
            <a:ext cx="5181600" cy="595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03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Humidity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3934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Expressions of Humidity  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Vapor pressure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The portion of total air pressure that is made up of water vapor molecules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Specific humidity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Mass of water vapor (in grams) per mass of air (in kg) at any specified temperature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Remains constant as pressure and temperature changes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Instruments for measurement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>
          <a:xfrm>
            <a:off x="133350" y="0"/>
            <a:ext cx="2982913" cy="2532063"/>
          </a:xfrm>
        </p:spPr>
        <p:txBody>
          <a:bodyPr/>
          <a:lstStyle/>
          <a:p>
            <a:pPr algn="l" eaLnBrk="1" hangingPunct="1"/>
            <a:r>
              <a:rPr lang="en-US">
                <a:solidFill>
                  <a:srgbClr val="16165D"/>
                </a:solidFill>
              </a:rPr>
              <a:t>Maximum Specific </a:t>
            </a:r>
            <a:br>
              <a:rPr lang="en-US">
                <a:solidFill>
                  <a:srgbClr val="16165D"/>
                </a:solidFill>
              </a:rPr>
            </a:br>
            <a:r>
              <a:rPr lang="en-US">
                <a:solidFill>
                  <a:srgbClr val="16165D"/>
                </a:solidFill>
              </a:rPr>
              <a:t>Humidity</a:t>
            </a:r>
          </a:p>
        </p:txBody>
      </p:sp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2490788" y="617378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5.12</a:t>
            </a:r>
          </a:p>
        </p:txBody>
      </p:sp>
      <p:pic>
        <p:nvPicPr>
          <p:cNvPr id="54276" name="Picture 5" descr="EG6_Figure_05_12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3488" y="139700"/>
            <a:ext cx="5210175" cy="639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427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Humidity Instruments</a:t>
            </a:r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3276600" y="619125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5.13</a:t>
            </a:r>
          </a:p>
        </p:txBody>
      </p:sp>
      <p:pic>
        <p:nvPicPr>
          <p:cNvPr id="56324" name="Picture 6" descr="EG6_Figure_05_13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1830388"/>
            <a:ext cx="4394200" cy="261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7" descr="EG6_Figure_05_13b-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38" y="1593850"/>
            <a:ext cx="3332162" cy="497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29020" y="6343134"/>
            <a:ext cx="2561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Sling </a:t>
            </a:r>
            <a:r>
              <a:rPr lang="en-US" sz="2400" dirty="0" err="1" smtClean="0"/>
              <a:t>Psychrometer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90585" y="4448175"/>
            <a:ext cx="2265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Hair Hygrometer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Atmospheric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body of air that has specific temperature and humidity characteristics – </a:t>
            </a:r>
            <a:r>
              <a:rPr lang="en-US" i="1" dirty="0" smtClean="0">
                <a:solidFill>
                  <a:srgbClr val="FF0000"/>
                </a:solidFill>
              </a:rPr>
              <a:t>parcel</a:t>
            </a:r>
          </a:p>
          <a:p>
            <a:pPr lvl="1"/>
            <a:r>
              <a:rPr lang="en-US" dirty="0" smtClean="0"/>
              <a:t>A parcel of lower density will rise and expand</a:t>
            </a:r>
          </a:p>
          <a:p>
            <a:pPr lvl="1"/>
            <a:r>
              <a:rPr lang="en-US" dirty="0" smtClean="0"/>
              <a:t>A parcel of higher density will descend and compress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Stability</a:t>
            </a:r>
            <a:r>
              <a:rPr lang="en-US" dirty="0" smtClean="0"/>
              <a:t> refers to the tendency of an air parcel to remain in place or to change vertical position by ascending or descending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Buoyancy</a:t>
            </a:r>
          </a:p>
        </p:txBody>
      </p:sp>
      <p:sp>
        <p:nvSpPr>
          <p:cNvPr id="60419" name="Text Box 7"/>
          <p:cNvSpPr txBox="1">
            <a:spLocks noChangeArrowheads="1"/>
          </p:cNvSpPr>
          <p:nvPr/>
        </p:nvSpPr>
        <p:spPr bwMode="auto">
          <a:xfrm>
            <a:off x="7932738" y="6094413"/>
            <a:ext cx="12112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5.14a</a:t>
            </a:r>
          </a:p>
        </p:txBody>
      </p:sp>
      <p:pic>
        <p:nvPicPr>
          <p:cNvPr id="60420" name="Picture 5" descr="EG6_Figure_05_14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450" y="866775"/>
            <a:ext cx="85471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6042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07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Atmospheric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 ascending parcel tends to cool by expansion because of reduced pressure at higher altitudes</a:t>
            </a:r>
          </a:p>
          <a:p>
            <a:r>
              <a:rPr lang="en-US" dirty="0" smtClean="0"/>
              <a:t>Descending air tends to heat by compression because of the higher pressures at sea-level</a:t>
            </a:r>
          </a:p>
          <a:p>
            <a:r>
              <a:rPr lang="en-US" dirty="0" smtClean="0"/>
              <a:t>Both descending and ascending temperature changes occur without any exchange between the surrounding environment</a:t>
            </a:r>
          </a:p>
          <a:p>
            <a:pPr lvl="1"/>
            <a:r>
              <a:rPr lang="en-US" dirty="0" smtClean="0"/>
              <a:t>The warming and cooling rates for a particular air mass are termed – </a:t>
            </a:r>
            <a:r>
              <a:rPr lang="en-US" dirty="0" smtClean="0">
                <a:solidFill>
                  <a:srgbClr val="FF0000"/>
                </a:solidFill>
              </a:rPr>
              <a:t>adiabatic</a:t>
            </a:r>
            <a:r>
              <a:rPr lang="en-US" dirty="0" smtClean="0"/>
              <a:t> (occurring without a loss of heat)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52962"/>
            <a:ext cx="8180388" cy="49355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Water on Earth: Location and  Properties  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Humidity  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Atmospheric Stability  </a:t>
            </a:r>
            <a:endParaRPr lang="en-US" dirty="0">
              <a:solidFill>
                <a:srgbClr val="00FFFF"/>
              </a:solidFill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Clouds and Fog  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Air Masses  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Atmospheric Lifting Mechanisms  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Midlatitude Cyclonic Systems  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Times New Roman" charset="0"/>
                <a:cs typeface="Times New Roman" charset="0"/>
              </a:rPr>
              <a:t>Violent Weather  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Atmospheric Water and Weather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idx="1"/>
          </p:nvPr>
        </p:nvSpPr>
        <p:spPr>
          <a:xfrm>
            <a:off x="368288" y="1159681"/>
            <a:ext cx="8458200" cy="528759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3366FF"/>
                </a:solidFill>
                <a:ea typeface="Times New Roman" charset="0"/>
                <a:cs typeface="Times New Roman" charset="0"/>
              </a:rPr>
              <a:t>Normal lapse rate</a:t>
            </a:r>
            <a:r>
              <a:rPr lang="en-US" dirty="0" smtClean="0">
                <a:ea typeface="Times New Roman" charset="0"/>
                <a:cs typeface="Times New Roman" charset="0"/>
              </a:rPr>
              <a:t> is for still, calm air; 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average decrease in temperature with increasing altitude</a:t>
            </a: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Environmental lapse rate </a:t>
            </a:r>
            <a:r>
              <a:rPr lang="en-US" dirty="0" smtClean="0">
                <a:ea typeface="Times New Roman" charset="0"/>
                <a:cs typeface="Times New Roman" charset="0"/>
              </a:rPr>
              <a:t>– actual lapse rate at a particular space &amp; time</a:t>
            </a: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Warming &amp; cooling rates for a parcel of expanding or contracting air are termed adiabatic 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</a:p>
          <a:p>
            <a:pPr lvl="1"/>
            <a:r>
              <a:rPr lang="en-US" dirty="0">
                <a:ea typeface="ＭＳ Ｐゴシック" charset="-128"/>
              </a:rPr>
              <a:t>Dry adiabatic rate (DAR</a:t>
            </a:r>
            <a:r>
              <a:rPr lang="en-US" dirty="0" smtClean="0">
                <a:ea typeface="ＭＳ Ｐゴシック" charset="-128"/>
              </a:rPr>
              <a:t>) – rate at which dry air cools by expansion if ascending or heats by compression if descending; 10</a:t>
            </a:r>
            <a:r>
              <a:rPr lang="en-US" baseline="30000" dirty="0" smtClean="0">
                <a:ea typeface="ＭＳ Ｐゴシック" charset="-128"/>
              </a:rPr>
              <a:t>o</a:t>
            </a:r>
            <a:r>
              <a:rPr lang="en-US" dirty="0" smtClean="0">
                <a:ea typeface="ＭＳ Ｐゴシック" charset="-128"/>
              </a:rPr>
              <a:t>C per 1000 m</a:t>
            </a:r>
          </a:p>
          <a:p>
            <a:pPr lvl="1"/>
            <a:r>
              <a:rPr lang="en-US" dirty="0">
                <a:ea typeface="ＭＳ Ｐゴシック" charset="-128"/>
              </a:rPr>
              <a:t>Moist adiabatic rate (MAR</a:t>
            </a:r>
            <a:r>
              <a:rPr lang="en-US" dirty="0" smtClean="0">
                <a:ea typeface="ＭＳ Ｐゴシック" charset="-128"/>
              </a:rPr>
              <a:t>) – rate at which ascending air that is moist cools by expansion; 4</a:t>
            </a:r>
            <a:r>
              <a:rPr lang="en-US" baseline="30000" dirty="0" smtClean="0">
                <a:ea typeface="ＭＳ Ｐゴシック" charset="-128"/>
              </a:rPr>
              <a:t>o</a:t>
            </a:r>
            <a:r>
              <a:rPr lang="en-US" dirty="0" smtClean="0">
                <a:ea typeface="ＭＳ Ｐゴシック" charset="-128"/>
              </a:rPr>
              <a:t> - 10</a:t>
            </a:r>
            <a:r>
              <a:rPr lang="en-US" baseline="30000" dirty="0" smtClean="0">
                <a:ea typeface="ＭＳ Ｐゴシック" charset="-128"/>
              </a:rPr>
              <a:t>o</a:t>
            </a:r>
            <a:r>
              <a:rPr lang="en-US" dirty="0" smtClean="0">
                <a:ea typeface="ＭＳ Ｐゴシック" charset="-128"/>
              </a:rPr>
              <a:t>C per 1000 m</a:t>
            </a:r>
          </a:p>
          <a:p>
            <a:pPr lvl="2"/>
            <a:r>
              <a:rPr lang="en-US" dirty="0" smtClean="0">
                <a:ea typeface="ＭＳ Ｐゴシック" charset="-128"/>
              </a:rPr>
              <a:t>Average rate is 6</a:t>
            </a:r>
            <a:r>
              <a:rPr lang="en-US" baseline="30000" dirty="0" smtClean="0">
                <a:ea typeface="ＭＳ Ｐゴシック" charset="-128"/>
              </a:rPr>
              <a:t>o</a:t>
            </a:r>
            <a:r>
              <a:rPr lang="en-US" dirty="0" smtClean="0">
                <a:ea typeface="ＭＳ Ｐゴシック" charset="-128"/>
              </a:rPr>
              <a:t>C per 1000 m</a:t>
            </a:r>
          </a:p>
          <a:p>
            <a:pPr lvl="1" eaLnBrk="1" hangingPunct="1"/>
            <a:r>
              <a:rPr lang="en-US" dirty="0">
                <a:ea typeface="ＭＳ Ｐゴシック" charset="-128"/>
              </a:rPr>
              <a:t>Stable and unstable atmospheric conditions</a:t>
            </a: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Atmospheric Stability </a:t>
            </a:r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 </a:t>
            </a:r>
            <a:endParaRPr lang="en-US" dirty="0">
              <a:solidFill>
                <a:srgbClr val="00FFFF"/>
              </a:solidFill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323" name="Rectangle 3" descr="EG6_Figure_05_15a-L"/>
          <p:cNvSpPr>
            <a:spLocks noGrp="1" noChangeAspect="1" noChangeArrowheads="1"/>
          </p:cNvSpPr>
          <p:nvPr isPhoto="1"/>
        </p:nvSpPr>
        <p:spPr bwMode="auto">
          <a:xfrm>
            <a:off x="-172395" y="931333"/>
            <a:ext cx="9747577" cy="5130799"/>
          </a:xfrm>
          <a:prstGeom prst="rect">
            <a:avLst/>
          </a:prstGeom>
          <a:blipFill dpi="0" rotWithShape="1">
            <a:blip r:embed="rId2"/>
            <a:srcRect/>
            <a:stretch>
              <a:fillRect b="-5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347" name="Rectangle 3" descr="EG6_Figure_05_15b-L"/>
          <p:cNvSpPr>
            <a:spLocks noGrp="1" noChangeAspect="1" noChangeArrowheads="1"/>
          </p:cNvSpPr>
          <p:nvPr isPhoto="1"/>
        </p:nvSpPr>
        <p:spPr bwMode="auto">
          <a:xfrm>
            <a:off x="-87276" y="1134533"/>
            <a:ext cx="9596955" cy="4724399"/>
          </a:xfrm>
          <a:prstGeom prst="rect">
            <a:avLst/>
          </a:prstGeom>
          <a:blipFill dpi="0" rotWithShape="1">
            <a:blip r:embed="rId2"/>
            <a:srcRect/>
            <a:stretch>
              <a:fillRect r="-24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5" descr="EG6_Figure_05_16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950" y="700088"/>
            <a:ext cx="8166100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27088"/>
          </a:xfrm>
        </p:spPr>
        <p:txBody>
          <a:bodyPr/>
          <a:lstStyle/>
          <a:p>
            <a:pPr eaLnBrk="1" hangingPunct="1"/>
            <a:r>
              <a:rPr lang="en-US" sz="420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Atmospheric Temperatures and Stability</a:t>
            </a:r>
            <a:endParaRPr lang="en-US" sz="4200">
              <a:solidFill>
                <a:srgbClr val="16165D"/>
              </a:solidFill>
            </a:endParaRPr>
          </a:p>
        </p:txBody>
      </p:sp>
      <p:sp>
        <p:nvSpPr>
          <p:cNvPr id="64516" name="Text Box 7"/>
          <p:cNvSpPr txBox="1">
            <a:spLocks noChangeArrowheads="1"/>
          </p:cNvSpPr>
          <p:nvPr/>
        </p:nvSpPr>
        <p:spPr bwMode="auto">
          <a:xfrm>
            <a:off x="7970838" y="6065838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5.16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6451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2467" name="Rectangle 3" descr="EG6_Figure_05_17-L"/>
          <p:cNvSpPr>
            <a:spLocks noGrp="1" noChangeAspect="1" noChangeArrowheads="1"/>
          </p:cNvSpPr>
          <p:nvPr isPhoto="1"/>
        </p:nvSpPr>
        <p:spPr bwMode="auto">
          <a:xfrm>
            <a:off x="-225641" y="0"/>
            <a:ext cx="9595282" cy="6858000"/>
          </a:xfrm>
          <a:prstGeom prst="rect">
            <a:avLst/>
          </a:prstGeom>
          <a:blipFill dpi="0" rotWithShape="1">
            <a:blip r:embed="rId2"/>
            <a:srcRect/>
            <a:stretch>
              <a:fillRect r="-5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94013"/>
            <a:ext cx="8229600" cy="519095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Cloud Types and </a:t>
            </a:r>
            <a:r>
              <a:rPr lang="en-US" dirty="0" smtClean="0">
                <a:ea typeface="Times New Roman" charset="0"/>
                <a:cs typeface="Times New Roman" charset="0"/>
              </a:rPr>
              <a:t>Identification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Altitude &amp; Shape – key to cloud classification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3 basic forms – flat, puffy &amp; wispy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Flat&amp; layered (horizontally) – stratiform clouds &lt;2000m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Puffy &amp; globular (vertically) – cumuliform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Wispy clouds, usually high in the sky &amp; composed of ice crystals – cirroform &gt; 6000m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4 primary altitude classes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Low, middle, high, and those that vertically develop through these altitudes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Clouds and Fog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0975"/>
            <a:ext cx="77724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Common Cloud Types in the Troposphere</a:t>
            </a:r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  </a:t>
            </a:r>
          </a:p>
        </p:txBody>
      </p:sp>
      <p:pic>
        <p:nvPicPr>
          <p:cNvPr id="2" name="Picture 1" descr="cloud_summ_sch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376"/>
            <a:ext cx="9144000" cy="5683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Cumulonimbus Development</a:t>
            </a:r>
          </a:p>
        </p:txBody>
      </p:sp>
      <p:pic>
        <p:nvPicPr>
          <p:cNvPr id="70659" name="Picture 6" descr="EG6_Figure_05_19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450" y="1382713"/>
            <a:ext cx="8547100" cy="484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7905750" y="606583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5.19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0662" name="Rectangle 8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5804" y="5940723"/>
            <a:ext cx="3776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Cumulonimbus thunderhead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415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Clouds and Fog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8790"/>
            <a:ext cx="8229600" cy="545326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Fog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Cloud layer on the ground restricting visibility to &lt;1km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Air temperature and dew-point temperature at ground level are nearly the same  causing saturated conditions:  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ea typeface="ＭＳ Ｐゴシック" charset="-128"/>
              </a:rPr>
              <a:t>Advection fog</a:t>
            </a:r>
          </a:p>
          <a:p>
            <a:pPr lvl="2"/>
            <a:r>
              <a:rPr lang="en-US" dirty="0" smtClean="0">
                <a:ea typeface="ＭＳ Ｐゴシック" charset="-128"/>
              </a:rPr>
              <a:t>Air in one place migrates to another where saturated conditions exist; warm moist air overlays cooler ocean currents, lakes or snow masses</a:t>
            </a:r>
          </a:p>
          <a:p>
            <a:pPr lvl="2"/>
            <a:r>
              <a:rPr lang="en-US" dirty="0" smtClean="0">
                <a:ea typeface="ＭＳ Ｐゴシック" charset="-128"/>
              </a:rPr>
              <a:t>Evaporation fog – cold air flows over the warm water of a lake</a:t>
            </a:r>
          </a:p>
          <a:p>
            <a:pPr lvl="2"/>
            <a:r>
              <a:rPr lang="en-US" dirty="0" smtClean="0">
                <a:ea typeface="ＭＳ Ｐゴシック" charset="-128"/>
              </a:rPr>
              <a:t>Upslope fog – moist air is forced to higher elevation along a hill or mountain – forms a stratus cloud at the level of saturation</a:t>
            </a:r>
          </a:p>
          <a:p>
            <a:pPr lvl="2"/>
            <a:r>
              <a:rPr lang="en-US" dirty="0" smtClean="0">
                <a:ea typeface="ＭＳ Ｐゴシック" charset="-128"/>
              </a:rPr>
              <a:t>Valley fog – cool air flows to low lying area, producing a fog in the chilled, saturated layer near  the ground</a:t>
            </a:r>
          </a:p>
          <a:p>
            <a:pPr lvl="1"/>
            <a:r>
              <a:rPr lang="en-US" dirty="0" smtClean="0">
                <a:ea typeface="ＭＳ Ｐゴシック" charset="-128"/>
              </a:rPr>
              <a:t>Radiation fog</a:t>
            </a:r>
          </a:p>
          <a:p>
            <a:pPr lvl="2"/>
            <a:r>
              <a:rPr lang="en-US" dirty="0" smtClean="0">
                <a:ea typeface="ＭＳ Ｐゴシック" charset="-128"/>
              </a:rPr>
              <a:t>As the surface cools it chills the air layer above, creating saturated conditions</a:t>
            </a:r>
          </a:p>
          <a:p>
            <a:pPr lvl="2"/>
            <a:endParaRPr lang="en-US" dirty="0" smtClean="0">
              <a:ea typeface="ＭＳ Ｐゴシック" charset="-128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Advection Fog</a:t>
            </a:r>
          </a:p>
        </p:txBody>
      </p:sp>
      <p:sp>
        <p:nvSpPr>
          <p:cNvPr id="72707" name="Text Box 5"/>
          <p:cNvSpPr txBox="1">
            <a:spLocks noChangeArrowheads="1"/>
          </p:cNvSpPr>
          <p:nvPr/>
        </p:nvSpPr>
        <p:spPr bwMode="auto">
          <a:xfrm>
            <a:off x="7970838" y="6107113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5.20</a:t>
            </a:r>
          </a:p>
        </p:txBody>
      </p:sp>
      <p:pic>
        <p:nvPicPr>
          <p:cNvPr id="72708" name="Picture 5" descr="EG6_Figure_05_20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5300" y="863600"/>
            <a:ext cx="5611813" cy="573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271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4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Worldwide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3934"/>
            <a:ext cx="8229600" cy="4525963"/>
          </a:xfrm>
        </p:spPr>
        <p:txBody>
          <a:bodyPr/>
          <a:lstStyle/>
          <a:p>
            <a:r>
              <a:rPr lang="en-US" dirty="0" smtClean="0"/>
              <a:t>Earth’s water quantity achieved its present volume – 2 </a:t>
            </a:r>
            <a:r>
              <a:rPr lang="en-US" dirty="0" err="1" smtClean="0"/>
              <a:t>bya</a:t>
            </a:r>
            <a:endParaRPr lang="en-US" dirty="0" smtClean="0"/>
          </a:p>
          <a:p>
            <a:r>
              <a:rPr lang="en-US" dirty="0" smtClean="0"/>
              <a:t>Remained constant  since then</a:t>
            </a:r>
          </a:p>
          <a:p>
            <a:pPr lvl="1"/>
            <a:r>
              <a:rPr lang="en-US" dirty="0" smtClean="0"/>
              <a:t>Water is lost from the system escaping to space or breaking down and forming new compounds</a:t>
            </a:r>
          </a:p>
          <a:p>
            <a:pPr lvl="1"/>
            <a:r>
              <a:rPr lang="en-US" dirty="0" smtClean="0"/>
              <a:t>This lost water is replaced by pristine water, which emerges from the earth by outgassing</a:t>
            </a:r>
          </a:p>
          <a:p>
            <a:pPr lvl="1"/>
            <a:r>
              <a:rPr lang="en-US" dirty="0" smtClean="0"/>
              <a:t>Even with this </a:t>
            </a:r>
            <a:r>
              <a:rPr lang="en-US" dirty="0" smtClean="0">
                <a:solidFill>
                  <a:srgbClr val="FF0000"/>
                </a:solidFill>
              </a:rPr>
              <a:t>net balance </a:t>
            </a:r>
            <a:r>
              <a:rPr lang="en-US" dirty="0" smtClean="0"/>
              <a:t>in quantity, there has been world wide changes in sea-level - </a:t>
            </a:r>
            <a:r>
              <a:rPr lang="en-US" dirty="0" err="1" smtClean="0">
                <a:solidFill>
                  <a:srgbClr val="FF0000"/>
                </a:solidFill>
              </a:rPr>
              <a:t>eustasy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5" descr="EG6_Figure_05_21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25" y="739775"/>
            <a:ext cx="8235950" cy="581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Evaporation Fog</a:t>
            </a:r>
          </a:p>
        </p:txBody>
      </p:sp>
      <p:sp>
        <p:nvSpPr>
          <p:cNvPr id="74756" name="Text Box 7"/>
          <p:cNvSpPr txBox="1">
            <a:spLocks noChangeArrowheads="1"/>
          </p:cNvSpPr>
          <p:nvPr/>
        </p:nvSpPr>
        <p:spPr bwMode="auto">
          <a:xfrm>
            <a:off x="8021638" y="6316663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5.21</a:t>
            </a:r>
          </a:p>
        </p:txBody>
      </p:sp>
      <p:sp>
        <p:nvSpPr>
          <p:cNvPr id="7475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475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6" descr="EG6_Figure_05_22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363" y="742950"/>
            <a:ext cx="8420100" cy="586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Valley Fog</a:t>
            </a:r>
          </a:p>
        </p:txBody>
      </p:sp>
      <p:sp>
        <p:nvSpPr>
          <p:cNvPr id="76804" name="Text Box 10"/>
          <p:cNvSpPr txBox="1">
            <a:spLocks noChangeArrowheads="1"/>
          </p:cNvSpPr>
          <p:nvPr/>
        </p:nvSpPr>
        <p:spPr bwMode="auto">
          <a:xfrm>
            <a:off x="8021638" y="6291263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5.22</a:t>
            </a:r>
          </a:p>
        </p:txBody>
      </p:sp>
      <p:sp>
        <p:nvSpPr>
          <p:cNvPr id="76805" name="Rectangle 7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6806" name="Rectangle 8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772400" cy="1968500"/>
          </a:xfrm>
        </p:spPr>
        <p:txBody>
          <a:bodyPr/>
          <a:lstStyle/>
          <a:p>
            <a:pPr algn="r" eaLnBrk="1" hangingPunct="1"/>
            <a:r>
              <a:rPr lang="en-US">
                <a:solidFill>
                  <a:srgbClr val="16165D"/>
                </a:solidFill>
              </a:rPr>
              <a:t>Radiation </a:t>
            </a:r>
            <a:br>
              <a:rPr lang="en-US">
                <a:solidFill>
                  <a:srgbClr val="16165D"/>
                </a:solidFill>
              </a:rPr>
            </a:br>
            <a:r>
              <a:rPr lang="en-US">
                <a:solidFill>
                  <a:srgbClr val="16165D"/>
                </a:solidFill>
              </a:rPr>
              <a:t>Fog</a:t>
            </a:r>
          </a:p>
        </p:txBody>
      </p:sp>
      <p:sp>
        <p:nvSpPr>
          <p:cNvPr id="78851" name="Text Box 5"/>
          <p:cNvSpPr txBox="1">
            <a:spLocks noChangeArrowheads="1"/>
          </p:cNvSpPr>
          <p:nvPr/>
        </p:nvSpPr>
        <p:spPr bwMode="auto">
          <a:xfrm>
            <a:off x="7970838" y="6116638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5.23</a:t>
            </a:r>
          </a:p>
        </p:txBody>
      </p:sp>
      <p:pic>
        <p:nvPicPr>
          <p:cNvPr id="78852" name="Picture 5" descr="EG6_Figure_05_23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113" y="119063"/>
            <a:ext cx="6032500" cy="650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885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537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Air Masses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543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Earth’s surface imparts its varying characteristics to the air it touches</a:t>
            </a:r>
          </a:p>
          <a:p>
            <a:pPr lvl="1"/>
            <a:r>
              <a:rPr lang="en-US" dirty="0" smtClean="0"/>
              <a:t>Each air mass has a distinct homogeneity of temperature &amp; humidity</a:t>
            </a:r>
          </a:p>
          <a:p>
            <a:pPr lvl="1"/>
            <a:r>
              <a:rPr lang="en-US" dirty="0" smtClean="0"/>
              <a:t>Air masses are classified according to moisture &amp; temperature characteristics of their source regions</a:t>
            </a:r>
          </a:p>
          <a:p>
            <a:pPr lvl="1"/>
            <a:r>
              <a:rPr lang="en-US" dirty="0" smtClean="0"/>
              <a:t>Moisture: ‘</a:t>
            </a:r>
            <a:r>
              <a:rPr lang="en-US" i="1" dirty="0" err="1" smtClean="0"/>
              <a:t>m</a:t>
            </a:r>
            <a:r>
              <a:rPr lang="en-US" i="1" dirty="0" smtClean="0"/>
              <a:t>’</a:t>
            </a:r>
            <a:r>
              <a:rPr lang="en-US" dirty="0" smtClean="0"/>
              <a:t> for maritime and ‘</a:t>
            </a:r>
            <a:r>
              <a:rPr lang="en-US" i="1" dirty="0" err="1" smtClean="0"/>
              <a:t>c</a:t>
            </a:r>
            <a:r>
              <a:rPr lang="en-US" i="1" dirty="0" smtClean="0"/>
              <a:t>’</a:t>
            </a:r>
            <a:r>
              <a:rPr lang="en-US" dirty="0" smtClean="0"/>
              <a:t> for continentality</a:t>
            </a:r>
          </a:p>
          <a:p>
            <a:pPr lvl="1"/>
            <a:r>
              <a:rPr lang="en-US" dirty="0" smtClean="0"/>
              <a:t>Temperature (latitude): A (Arctic), P (Polar), T (Tropical), E (Equatorial), AA (Antarctic)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7948613" y="624363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5.25</a:t>
            </a:r>
          </a:p>
        </p:txBody>
      </p:sp>
      <p:pic>
        <p:nvPicPr>
          <p:cNvPr id="80900" name="Picture 6" descr="EG6_Figure_05_25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799" y="382363"/>
            <a:ext cx="7958667" cy="6576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G6_Figure_05_25b-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604" y="112700"/>
            <a:ext cx="7594395" cy="674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911179"/>
            <a:ext cx="8229600" cy="5946821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Convergent </a:t>
            </a:r>
            <a:r>
              <a:rPr lang="en-US" dirty="0" smtClean="0">
                <a:ea typeface="Times New Roman" charset="0"/>
                <a:cs typeface="Times New Roman" charset="0"/>
              </a:rPr>
              <a:t>Lifting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Air flows toward an area of low pressure; ITCZ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Towering cumulonimbus clouds and high average precipitation</a:t>
            </a: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Convectional </a:t>
            </a:r>
            <a:r>
              <a:rPr lang="en-US" dirty="0" smtClean="0">
                <a:ea typeface="Times New Roman" charset="0"/>
                <a:cs typeface="Times New Roman" charset="0"/>
              </a:rPr>
              <a:t>Lifting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Stimulated by local surface heating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Air mass passes over a warmer region, heating from the warmer land causes lifting in the air mass; if unstable, clouds develop 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</a:p>
          <a:p>
            <a:pPr eaLnBrk="1" hangingPunct="1"/>
            <a:r>
              <a:rPr lang="en-US" dirty="0">
                <a:ea typeface="Times New Roman" charset="0"/>
                <a:cs typeface="Times New Roman" charset="0"/>
              </a:rPr>
              <a:t>Orographic </a:t>
            </a:r>
            <a:r>
              <a:rPr lang="en-US" dirty="0" smtClean="0">
                <a:ea typeface="Times New Roman" charset="0"/>
                <a:cs typeface="Times New Roman" charset="0"/>
              </a:rPr>
              <a:t>Lifting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Air forced over a barrier such as a mountain range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Chinook formation  - air rises upslope as it pushes against a mountain; it cools adiabatically; stable air forms stratiform clouds; unstable air forms a line of cumulus or cumulonimbus clouds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Air can begin its ascent up a mountain warm and moist but finish its descent hot and dry </a:t>
            </a:r>
            <a:endParaRPr 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153400" cy="53842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Atmospheric Lifting Mechanisms 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title" sz="quarter"/>
          </p:nvPr>
        </p:nvSpPr>
        <p:spPr>
          <a:xfrm>
            <a:off x="342900" y="0"/>
            <a:ext cx="8458200" cy="762000"/>
          </a:xfrm>
          <a:noFill/>
        </p:spPr>
        <p:txBody>
          <a:bodyPr/>
          <a:lstStyle/>
          <a:p>
            <a:pPr eaLnBrk="1" hangingPunct="1"/>
            <a:r>
              <a:rPr lang="en-US">
                <a:ea typeface="Times New Roman" charset="0"/>
                <a:cs typeface="Times New Roman" charset="0"/>
              </a:rPr>
              <a:t>Atmospheric Lifting Mechanisms </a:t>
            </a:r>
          </a:p>
        </p:txBody>
      </p:sp>
      <p:sp>
        <p:nvSpPr>
          <p:cNvPr id="87043" name="Text Box 8"/>
          <p:cNvSpPr txBox="1">
            <a:spLocks noChangeArrowheads="1"/>
          </p:cNvSpPr>
          <p:nvPr/>
        </p:nvSpPr>
        <p:spPr bwMode="auto">
          <a:xfrm>
            <a:off x="7970838" y="6221413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5.27</a:t>
            </a:r>
          </a:p>
        </p:txBody>
      </p:sp>
      <p:pic>
        <p:nvPicPr>
          <p:cNvPr id="87044" name="Picture 9" descr="EG6_Figure_05_27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5863" y="782638"/>
            <a:ext cx="6770687" cy="584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5" name="Rectangle 10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87046" name="Rectangle 11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Local Heating and Convection</a:t>
            </a:r>
          </a:p>
        </p:txBody>
      </p:sp>
      <p:pic>
        <p:nvPicPr>
          <p:cNvPr id="89091" name="Picture 5" descr="EG6_Figure_05_28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450" y="1012825"/>
            <a:ext cx="8547100" cy="555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8020050" y="618013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5.28</a:t>
            </a:r>
          </a:p>
        </p:txBody>
      </p:sp>
      <p:sp>
        <p:nvSpPr>
          <p:cNvPr id="89093" name="Rectangle 7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89094" name="Rectangle 8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5" descr="EG6_Figure_05_29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3575" y="623888"/>
            <a:ext cx="7815263" cy="593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39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762000"/>
          </a:xfrm>
        </p:spPr>
        <p:txBody>
          <a:bodyPr/>
          <a:lstStyle/>
          <a:p>
            <a:pPr algn="l" eaLnBrk="1" hangingPunct="1"/>
            <a:r>
              <a:rPr lang="en-US" sz="4200">
                <a:solidFill>
                  <a:srgbClr val="16165D"/>
                </a:solidFill>
              </a:rPr>
              <a:t>Convection over Florida</a:t>
            </a: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8021638" y="625633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5.29</a:t>
            </a:r>
          </a:p>
        </p:txBody>
      </p:sp>
      <p:sp>
        <p:nvSpPr>
          <p:cNvPr id="9114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9114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9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Distribution of Earth’s 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128"/>
            <a:ext cx="8229600" cy="50817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Most of Earth’s land - Northern Hemisphere</a:t>
            </a:r>
          </a:p>
          <a:p>
            <a:r>
              <a:rPr lang="en-US" dirty="0" smtClean="0"/>
              <a:t>Water dominates  in the Southern Hemisphere</a:t>
            </a:r>
          </a:p>
          <a:p>
            <a:r>
              <a:rPr lang="en-US" dirty="0" smtClean="0"/>
              <a:t>Earth has a distinct oceanic hemisphere and  a distinct land hemisphere</a:t>
            </a:r>
          </a:p>
          <a:p>
            <a:r>
              <a:rPr lang="en-US" dirty="0" smtClean="0"/>
              <a:t>Present location of all earth’s liquid and frozen water:</a:t>
            </a:r>
          </a:p>
          <a:p>
            <a:pPr lvl="1"/>
            <a:r>
              <a:rPr lang="en-US" dirty="0" smtClean="0"/>
              <a:t>Oceans contain 97.22%</a:t>
            </a:r>
          </a:p>
          <a:p>
            <a:pPr lvl="1"/>
            <a:r>
              <a:rPr lang="en-US" dirty="0" smtClean="0"/>
              <a:t>Freshwater – 2.78%</a:t>
            </a:r>
          </a:p>
          <a:p>
            <a:pPr lvl="2"/>
            <a:r>
              <a:rPr lang="en-US" dirty="0" smtClean="0"/>
              <a:t>22% - groundwater &amp; soil moisture</a:t>
            </a:r>
          </a:p>
          <a:p>
            <a:pPr lvl="2"/>
            <a:r>
              <a:rPr lang="en-US" dirty="0" smtClean="0"/>
              <a:t>The greatest repository is in glaciers and ice sheets</a:t>
            </a:r>
          </a:p>
          <a:p>
            <a:pPr lvl="2"/>
            <a:r>
              <a:rPr lang="en-US" dirty="0" smtClean="0"/>
              <a:t>&lt; 1% - lakes, rivers, streams 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Orographic Precipitation</a:t>
            </a:r>
          </a:p>
        </p:txBody>
      </p:sp>
      <p:sp>
        <p:nvSpPr>
          <p:cNvPr id="93187" name="Text Box 4"/>
          <p:cNvSpPr txBox="1">
            <a:spLocks noChangeArrowheads="1"/>
          </p:cNvSpPr>
          <p:nvPr/>
        </p:nvSpPr>
        <p:spPr bwMode="auto">
          <a:xfrm>
            <a:off x="7988300" y="6186488"/>
            <a:ext cx="1211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5.30a</a:t>
            </a:r>
          </a:p>
        </p:txBody>
      </p:sp>
      <p:pic>
        <p:nvPicPr>
          <p:cNvPr id="93188" name="Picture 5" descr="EG6_Figure_05_30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101850"/>
            <a:ext cx="8534400" cy="383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6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Atmospheric Lifting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7819"/>
            <a:ext cx="8229600" cy="535911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Frontal Lifting (Warm and Cold Fronts)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Cold front: leading edge of a cold air mass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Day or two ahead of the front – high cirrus clouds appear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It’s advance marked by a wind shift, temperature drop, and lowering barometric pressure – low pressure system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Formation of clouds – cumulonimbus types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Precipitation usually hard, accompanied by hail, lightning &amp; thunder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Fast-advancing cold front can cause violent lifting  forming a </a:t>
            </a: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squall line </a:t>
            </a:r>
            <a:r>
              <a:rPr lang="en-US" dirty="0" smtClean="0">
                <a:ea typeface="Times New Roman" charset="0"/>
                <a:cs typeface="Times New Roman" charset="0"/>
              </a:rPr>
              <a:t>slightly ahead of the front – wind patterns are turbulent and precipitation intense; tornadoes may develop</a:t>
            </a:r>
          </a:p>
          <a:p>
            <a:pPr lvl="2">
              <a:buNone/>
            </a:pPr>
            <a:endParaRPr lang="en-US" dirty="0" smtClean="0"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16165D"/>
                </a:solidFill>
              </a:rPr>
              <a:t>Frontal Lifting - Cold </a:t>
            </a:r>
            <a:r>
              <a:rPr lang="en-US" dirty="0">
                <a:solidFill>
                  <a:srgbClr val="16165D"/>
                </a:solidFill>
              </a:rPr>
              <a:t>Front</a:t>
            </a:r>
            <a:endParaRPr lang="en-US" b="0" dirty="0">
              <a:solidFill>
                <a:srgbClr val="16165D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7766050" y="6232525"/>
            <a:ext cx="1211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5.31a</a:t>
            </a:r>
          </a:p>
        </p:txBody>
      </p:sp>
      <p:pic>
        <p:nvPicPr>
          <p:cNvPr id="95236" name="Picture 5" descr="EG6_Figure_05_31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53314" y="1947332"/>
            <a:ext cx="9785181" cy="3897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85788" y="0"/>
            <a:ext cx="8458200" cy="3124200"/>
          </a:xfrm>
        </p:spPr>
        <p:txBody>
          <a:bodyPr/>
          <a:lstStyle/>
          <a:p>
            <a:pPr algn="r" eaLnBrk="1" hangingPunct="1"/>
            <a:r>
              <a:rPr lang="en-US" sz="4200">
                <a:solidFill>
                  <a:srgbClr val="16165D"/>
                </a:solidFill>
              </a:rPr>
              <a:t>Cold Front</a:t>
            </a:r>
            <a:br>
              <a:rPr lang="en-US" sz="4200">
                <a:solidFill>
                  <a:srgbClr val="16165D"/>
                </a:solidFill>
              </a:rPr>
            </a:br>
            <a:r>
              <a:rPr lang="en-US" sz="4200">
                <a:solidFill>
                  <a:srgbClr val="16165D"/>
                </a:solidFill>
              </a:rPr>
              <a:t>and</a:t>
            </a:r>
            <a:br>
              <a:rPr lang="en-US" sz="4200">
                <a:solidFill>
                  <a:srgbClr val="16165D"/>
                </a:solidFill>
              </a:rPr>
            </a:br>
            <a:r>
              <a:rPr lang="en-US" sz="4200">
                <a:solidFill>
                  <a:srgbClr val="16165D"/>
                </a:solidFill>
              </a:rPr>
              <a:t>Squall Line</a:t>
            </a:r>
          </a:p>
        </p:txBody>
      </p:sp>
      <p:sp>
        <p:nvSpPr>
          <p:cNvPr id="97283" name="Text Box 4"/>
          <p:cNvSpPr txBox="1">
            <a:spLocks noChangeArrowheads="1"/>
          </p:cNvSpPr>
          <p:nvPr/>
        </p:nvSpPr>
        <p:spPr bwMode="auto">
          <a:xfrm>
            <a:off x="7905750" y="6191250"/>
            <a:ext cx="12223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5.31b</a:t>
            </a:r>
          </a:p>
        </p:txBody>
      </p:sp>
      <p:pic>
        <p:nvPicPr>
          <p:cNvPr id="97284" name="Picture 5" descr="EG6_Figure_05_31b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088" y="136525"/>
            <a:ext cx="573405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9728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26138" y="2893367"/>
            <a:ext cx="2949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Cumulonimbus clouds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9364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Atmospheric Lifting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207"/>
            <a:ext cx="8229600" cy="4525963"/>
          </a:xfrm>
        </p:spPr>
        <p:txBody>
          <a:bodyPr>
            <a:no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3200" dirty="0" smtClean="0">
                <a:ea typeface="Times New Roman" charset="0"/>
                <a:cs typeface="Times New Roman" charset="0"/>
              </a:rPr>
              <a:t>Warm front: leading edge of a warm air mass</a:t>
            </a:r>
          </a:p>
          <a:p>
            <a:pPr marL="742950" lvl="2" indent="-342900"/>
            <a:r>
              <a:rPr lang="en-US" sz="2800" dirty="0" smtClean="0">
                <a:ea typeface="Times New Roman" charset="0"/>
                <a:cs typeface="Times New Roman" charset="0"/>
              </a:rPr>
              <a:t>Warm air tends to push the cooler, dense air into a wedge shape with the warmer air sliding up and over the cooler air</a:t>
            </a:r>
          </a:p>
          <a:p>
            <a:pPr marL="742950" lvl="2" indent="-342900"/>
            <a:r>
              <a:rPr lang="en-US" sz="2800" dirty="0" smtClean="0">
                <a:ea typeface="Times New Roman" charset="0"/>
                <a:cs typeface="Times New Roman" charset="0"/>
              </a:rPr>
              <a:t>Stratiform cloud development with nimbostratus clouds and drizzly precipitation</a:t>
            </a:r>
          </a:p>
          <a:p>
            <a:pPr marL="742950" lvl="2" indent="-342900"/>
            <a:r>
              <a:rPr lang="en-US" sz="2800" dirty="0" smtClean="0">
                <a:ea typeface="Times New Roman" charset="0"/>
                <a:cs typeface="Times New Roman" charset="0"/>
              </a:rPr>
              <a:t>High cirrus and cirrostratus clouds are ahead of the advancing warm-front</a:t>
            </a:r>
          </a:p>
          <a:p>
            <a:pPr marL="742950" lvl="2" indent="-342900"/>
            <a:endParaRPr lang="en-US" sz="2800" dirty="0" smtClean="0">
              <a:ea typeface="Times New Roman" charset="0"/>
              <a:cs typeface="Times New Roman" charset="0"/>
            </a:endParaRPr>
          </a:p>
          <a:p>
            <a:pPr marL="742950" lvl="2" indent="-342900"/>
            <a:endParaRPr lang="en-US" sz="2800" dirty="0" smtClean="0">
              <a:ea typeface="Times New Roman" charset="0"/>
              <a:cs typeface="Times New Roman" charset="0"/>
            </a:endParaRPr>
          </a:p>
          <a:p>
            <a:pPr marL="742950" lvl="2" indent="-342900"/>
            <a:r>
              <a:rPr lang="en-US" sz="2800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Cold front moves faster than a warm front</a:t>
            </a:r>
          </a:p>
          <a:p>
            <a:endParaRPr lang="en-US" sz="3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Warm Front</a:t>
            </a:r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8021638" y="618648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5.32</a:t>
            </a:r>
          </a:p>
        </p:txBody>
      </p:sp>
      <p:pic>
        <p:nvPicPr>
          <p:cNvPr id="99332" name="Picture 5" descr="EG6_Figure_05_32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36163" y="1417639"/>
            <a:ext cx="10777938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9065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Weather is the short-term condition of the atmosphere </a:t>
            </a:r>
            <a:r>
              <a:rPr lang="en-US" dirty="0" err="1" smtClean="0"/>
              <a:t>vs</a:t>
            </a:r>
            <a:r>
              <a:rPr lang="en-US" dirty="0" smtClean="0"/>
              <a:t> climate, which is long-term atmospheric conditions and extremes</a:t>
            </a:r>
          </a:p>
          <a:p>
            <a:r>
              <a:rPr lang="en-US" dirty="0" smtClean="0"/>
              <a:t>Meteorology is the scientific study of the atmosphere</a:t>
            </a:r>
          </a:p>
          <a:p>
            <a:r>
              <a:rPr lang="en-US" dirty="0" smtClean="0"/>
              <a:t>Contrasting air masses along fronts leads to unique conditions that causes the development of a </a:t>
            </a:r>
            <a:r>
              <a:rPr lang="en-US" dirty="0" smtClean="0">
                <a:solidFill>
                  <a:srgbClr val="FF0000"/>
                </a:solidFill>
              </a:rPr>
              <a:t>midlatitude cyclone or wave cyclone</a:t>
            </a:r>
          </a:p>
          <a:p>
            <a:pPr eaLnBrk="1" hangingPunct="1"/>
            <a:endParaRPr lang="en-US" dirty="0">
              <a:ea typeface="ＭＳ Ｐゴシック" charset="-128"/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53125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Midlatitude Cyclonic Systems 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Midlatitude Cyclonic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5333"/>
            <a:ext cx="8229600" cy="4893734"/>
          </a:xfrm>
        </p:spPr>
        <p:txBody>
          <a:bodyPr/>
          <a:lstStyle/>
          <a:p>
            <a:r>
              <a:rPr lang="en-US" dirty="0" smtClean="0"/>
              <a:t>Midlatitude Cyclone</a:t>
            </a:r>
          </a:p>
          <a:p>
            <a:pPr lvl="1"/>
            <a:r>
              <a:rPr lang="en-US" dirty="0" smtClean="0"/>
              <a:t>Migrating center of low pressure</a:t>
            </a:r>
          </a:p>
          <a:p>
            <a:pPr lvl="2"/>
            <a:r>
              <a:rPr lang="en-US" dirty="0" smtClean="0"/>
              <a:t>Converging, ascending air spiraling inward counterclockwise in the NH</a:t>
            </a:r>
          </a:p>
          <a:p>
            <a:pPr lvl="2"/>
            <a:r>
              <a:rPr lang="en-US" dirty="0" smtClean="0"/>
              <a:t>These form a dominant type of weather pattern in the middle and higher latitudes in the Northern and Southern hemispheres</a:t>
            </a:r>
          </a:p>
          <a:p>
            <a:pPr lvl="2"/>
            <a:r>
              <a:rPr lang="en-US" dirty="0" smtClean="0"/>
              <a:t>Midlatitude cyclones are formed along the polar front, in the Iceland and Aleutian sub-polar low pressure systems</a:t>
            </a:r>
          </a:p>
          <a:p>
            <a:pPr lvl="2"/>
            <a:endParaRPr lang="en-US" dirty="0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82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Midlatitude Cyclonic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4533"/>
            <a:ext cx="8229600" cy="5232400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3200" dirty="0" smtClean="0">
                <a:ea typeface="ＭＳ Ｐゴシック" charset="-128"/>
              </a:rPr>
              <a:t>Life cycle of a Midlatitude Cyclone</a:t>
            </a:r>
          </a:p>
          <a:p>
            <a:pPr lvl="1"/>
            <a:r>
              <a:rPr lang="en-US" sz="3200" dirty="0" smtClean="0">
                <a:ea typeface="ＭＳ Ｐゴシック" charset="-128"/>
              </a:rPr>
              <a:t>Storm tracks</a:t>
            </a:r>
          </a:p>
          <a:p>
            <a:pPr lvl="2"/>
            <a:r>
              <a:rPr lang="en-US" dirty="0" smtClean="0">
                <a:ea typeface="ＭＳ Ｐゴシック" charset="-128"/>
              </a:rPr>
              <a:t>Development &amp; strengthening of a midlatitude cyclone is known as </a:t>
            </a:r>
            <a:r>
              <a:rPr lang="en-US" dirty="0" smtClean="0">
                <a:solidFill>
                  <a:srgbClr val="FF0000"/>
                </a:solidFill>
                <a:ea typeface="ＭＳ Ｐゴシック" charset="-128"/>
              </a:rPr>
              <a:t>cyclogenesis</a:t>
            </a:r>
          </a:p>
          <a:p>
            <a:pPr lvl="2"/>
            <a:r>
              <a:rPr lang="en-US" dirty="0" smtClean="0">
                <a:ea typeface="ＭＳ Ｐゴシック" charset="-128"/>
              </a:rPr>
              <a:t>Cyclonic circulation frequently develops on the lee side of mountain ranges such as along the Rockies from Alberta to Colorado</a:t>
            </a:r>
          </a:p>
          <a:p>
            <a:pPr lvl="1"/>
            <a:r>
              <a:rPr lang="en-US" sz="3200" dirty="0" smtClean="0">
                <a:ea typeface="ＭＳ Ｐゴシック" charset="-128"/>
              </a:rPr>
              <a:t>Open stage</a:t>
            </a:r>
          </a:p>
          <a:p>
            <a:pPr lvl="1"/>
            <a:r>
              <a:rPr lang="en-US" sz="3200" dirty="0" smtClean="0">
                <a:ea typeface="ＭＳ Ｐゴシック" charset="-128"/>
              </a:rPr>
              <a:t>Occluded stage</a:t>
            </a:r>
          </a:p>
          <a:p>
            <a:pPr lvl="1"/>
            <a:r>
              <a:rPr lang="en-US" sz="3200" dirty="0" smtClean="0">
                <a:ea typeface="ＭＳ Ｐゴシック" charset="-128"/>
              </a:rPr>
              <a:t>Dissolving stage</a:t>
            </a:r>
            <a:endParaRPr lang="en-US" sz="32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451" name="Rectangle 3" descr="EG6_Figure_05_33a-L"/>
          <p:cNvSpPr>
            <a:spLocks noGrp="1" noChangeAspect="1" noChangeArrowheads="1"/>
          </p:cNvSpPr>
          <p:nvPr isPhoto="1"/>
        </p:nvSpPr>
        <p:spPr bwMode="auto">
          <a:xfrm>
            <a:off x="458788" y="704850"/>
            <a:ext cx="8226425" cy="5446713"/>
          </a:xfrm>
          <a:prstGeom prst="rect">
            <a:avLst/>
          </a:prstGeom>
          <a:blipFill dpi="0" rotWithShape="1">
            <a:blip r:embed="rId2"/>
            <a:srcRect/>
            <a:stretch>
              <a:fillRect r="-27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0"/>
            <a:ext cx="8458200" cy="1706563"/>
          </a:xfrm>
        </p:spPr>
        <p:txBody>
          <a:bodyPr/>
          <a:lstStyle/>
          <a:p>
            <a:pPr algn="r" eaLnBrk="1" hangingPunct="1"/>
            <a:r>
              <a:rPr lang="en-US">
                <a:solidFill>
                  <a:srgbClr val="16165D"/>
                </a:solidFill>
              </a:rPr>
              <a:t> Land and Water </a:t>
            </a:r>
            <a:br>
              <a:rPr lang="en-US">
                <a:solidFill>
                  <a:srgbClr val="16165D"/>
                </a:solidFill>
              </a:rPr>
            </a:br>
            <a:r>
              <a:rPr lang="en-US">
                <a:solidFill>
                  <a:srgbClr val="16165D"/>
                </a:solidFill>
              </a:rPr>
              <a:t>Hemispheres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8123238" y="6140450"/>
            <a:ext cx="1019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5.2</a:t>
            </a:r>
          </a:p>
        </p:txBody>
      </p:sp>
      <p:pic>
        <p:nvPicPr>
          <p:cNvPr id="39940" name="Picture 5" descr="EG6_Figure_05_02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350" y="76200"/>
            <a:ext cx="30622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5476" name="Picture 4" descr="EG6_Figure_05_33b-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3747" y="1185333"/>
            <a:ext cx="10090649" cy="462279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4606" y="97135"/>
            <a:ext cx="8007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Draws the cold air mass from the north and west and the warm</a:t>
            </a:r>
          </a:p>
          <a:p>
            <a:pPr algn="ctr"/>
            <a:r>
              <a:rPr lang="en-US" sz="2400" dirty="0" smtClean="0"/>
              <a:t> air from the south</a:t>
            </a:r>
            <a:endParaRPr lang="en-US" sz="2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6499" name="Rectangle 3" descr="EG6_Figure_05_33c-L"/>
          <p:cNvSpPr>
            <a:spLocks noGrp="1" noChangeAspect="1" noChangeArrowheads="1"/>
          </p:cNvSpPr>
          <p:nvPr isPhoto="1"/>
        </p:nvSpPr>
        <p:spPr bwMode="auto">
          <a:xfrm>
            <a:off x="450850" y="592667"/>
            <a:ext cx="8235950" cy="4884737"/>
          </a:xfrm>
          <a:prstGeom prst="rect">
            <a:avLst/>
          </a:prstGeom>
          <a:blipFill dpi="0" rotWithShape="1">
            <a:blip r:embed="rId2"/>
            <a:srcRect/>
            <a:stretch>
              <a:fillRect r="-14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2271" y="5477404"/>
            <a:ext cx="73470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 cold front may overrun the cyclonic warm front </a:t>
            </a:r>
          </a:p>
          <a:p>
            <a:pPr algn="ctr"/>
            <a:r>
              <a:rPr lang="en-US" sz="2800" dirty="0" smtClean="0"/>
              <a:t>producing an occluded front</a:t>
            </a:r>
            <a:endParaRPr lang="en-US" sz="28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7523" name="Rectangle 3" descr="EG6_Figure_05_33d-L"/>
          <p:cNvSpPr>
            <a:spLocks noGrp="1" noChangeAspect="1" noChangeArrowheads="1"/>
          </p:cNvSpPr>
          <p:nvPr isPhoto="1"/>
        </p:nvSpPr>
        <p:spPr bwMode="auto">
          <a:xfrm>
            <a:off x="458788" y="708025"/>
            <a:ext cx="8226425" cy="5440363"/>
          </a:xfrm>
          <a:prstGeom prst="rect">
            <a:avLst/>
          </a:prstGeom>
          <a:blipFill dpi="0" rotWithShape="1">
            <a:blip r:embed="rId2"/>
            <a:srcRect/>
            <a:stretch>
              <a:fillRect b="-17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Midlatitude Cyclone</a:t>
            </a: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8021638" y="611663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5.33</a:t>
            </a:r>
          </a:p>
        </p:txBody>
      </p:sp>
      <p:pic>
        <p:nvPicPr>
          <p:cNvPr id="103428" name="Picture 5" descr="EG6_Figure_05_33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8763" y="752475"/>
            <a:ext cx="6086475" cy="580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10343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914400"/>
            <a:ext cx="86868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Average and Actual Storm Tracks</a:t>
            </a:r>
          </a:p>
        </p:txBody>
      </p:sp>
      <p:sp>
        <p:nvSpPr>
          <p:cNvPr id="105475" name="Text Box 5"/>
          <p:cNvSpPr txBox="1">
            <a:spLocks noChangeArrowheads="1"/>
          </p:cNvSpPr>
          <p:nvPr/>
        </p:nvSpPr>
        <p:spPr bwMode="auto">
          <a:xfrm>
            <a:off x="7905750" y="618013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5.34</a:t>
            </a:r>
          </a:p>
        </p:txBody>
      </p:sp>
      <p:pic>
        <p:nvPicPr>
          <p:cNvPr id="105476" name="Picture 6" descr="EG6_Figure_05_34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" y="2359025"/>
            <a:ext cx="4414838" cy="32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7" name="Picture 7" descr="EG6_Figure_05_34b-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378075"/>
            <a:ext cx="4402138" cy="320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Midlatitude Cyclone</a:t>
            </a:r>
          </a:p>
        </p:txBody>
      </p:sp>
      <p:sp>
        <p:nvSpPr>
          <p:cNvPr id="107523" name="Text Box 4"/>
          <p:cNvSpPr txBox="1">
            <a:spLocks noChangeArrowheads="1"/>
          </p:cNvSpPr>
          <p:nvPr/>
        </p:nvSpPr>
        <p:spPr bwMode="auto">
          <a:xfrm>
            <a:off x="8021638" y="618648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5.35</a:t>
            </a:r>
          </a:p>
        </p:txBody>
      </p:sp>
      <p:pic>
        <p:nvPicPr>
          <p:cNvPr id="107524" name="Picture 5" descr="EG6_Figure_05_35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450" y="1293813"/>
            <a:ext cx="8547100" cy="484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10752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93656" y="770593"/>
            <a:ext cx="2012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OPEN STAGE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01099"/>
            <a:ext cx="7772400" cy="5181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ea typeface="Times New Roman" charset="0"/>
                <a:cs typeface="Times New Roman" charset="0"/>
              </a:rPr>
              <a:t>Thunderstorms 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2800" dirty="0">
                <a:ea typeface="Times New Roman" charset="0"/>
                <a:cs typeface="Times New Roman" charset="0"/>
              </a:rPr>
              <a:t>Atmospheric turbulence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2800" dirty="0">
                <a:ea typeface="Times New Roman" charset="0"/>
                <a:cs typeface="Times New Roman" charset="0"/>
              </a:rPr>
              <a:t>Lightning and thunder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2800" dirty="0">
                <a:ea typeface="Times New Roman" charset="0"/>
                <a:cs typeface="Times New Roman" charset="0"/>
              </a:rPr>
              <a:t>Hail</a:t>
            </a:r>
          </a:p>
          <a:p>
            <a:pPr eaLnBrk="1" hangingPunct="1">
              <a:spcBef>
                <a:spcPct val="0"/>
              </a:spcBef>
            </a:pPr>
            <a:r>
              <a:rPr lang="en-US" dirty="0" err="1">
                <a:ea typeface="Times New Roman" charset="0"/>
                <a:cs typeface="Times New Roman" charset="0"/>
              </a:rPr>
              <a:t>Derechos</a:t>
            </a:r>
            <a:r>
              <a:rPr lang="en-US" dirty="0" smtClean="0">
                <a:ea typeface="Times New Roman" charset="0"/>
                <a:cs typeface="Times New Roman" charset="0"/>
              </a:rPr>
              <a:t>  - strong linear winds &gt;26m/s</a:t>
            </a:r>
          </a:p>
          <a:p>
            <a:pPr lvl="1">
              <a:spcBef>
                <a:spcPct val="0"/>
              </a:spcBef>
            </a:pPr>
            <a:r>
              <a:rPr lang="en-US" dirty="0" smtClean="0">
                <a:ea typeface="Times New Roman" charset="0"/>
                <a:cs typeface="Times New Roman" charset="0"/>
              </a:rPr>
              <a:t>In Canada called plow winds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ea typeface="Times New Roman" charset="0"/>
                <a:cs typeface="Times New Roman" charset="0"/>
              </a:rPr>
              <a:t>Tornadoes  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2800" dirty="0">
                <a:ea typeface="Times New Roman" charset="0"/>
                <a:cs typeface="Times New Roman" charset="0"/>
              </a:rPr>
              <a:t>Tornado measurement and science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ea typeface="Times New Roman" charset="0"/>
                <a:cs typeface="Times New Roman" charset="0"/>
              </a:rPr>
              <a:t>Tropical Cyclones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2800" dirty="0">
                <a:ea typeface="Times New Roman" charset="0"/>
                <a:cs typeface="Times New Roman" charset="0"/>
              </a:rPr>
              <a:t>Hurricanes and typhoons  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2800" dirty="0">
                <a:ea typeface="Times New Roman" charset="0"/>
                <a:cs typeface="Times New Roman" charset="0"/>
              </a:rPr>
              <a:t>Physical structure</a:t>
            </a:r>
            <a:r>
              <a:rPr lang="en-US" sz="2800" dirty="0" smtClean="0">
                <a:ea typeface="ＭＳ Ｐゴシック" charset="-128"/>
              </a:rPr>
              <a:t> </a:t>
            </a:r>
            <a:endParaRPr lang="en-US" sz="2800" dirty="0">
              <a:ea typeface="ＭＳ Ｐゴシック" charset="-128"/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8099"/>
            <a:ext cx="8229600" cy="88069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Violent Weather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image “http://www.loyno.edu/lucec/images/thunderstorms.jpg” cannot be displayed, because it contains error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228" y="0"/>
            <a:ext cx="8514885" cy="692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Thunderstorms</a:t>
            </a:r>
          </a:p>
        </p:txBody>
      </p:sp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8021638" y="6186488"/>
            <a:ext cx="112077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5.36</a:t>
            </a:r>
          </a:p>
        </p:txBody>
      </p:sp>
      <p:pic>
        <p:nvPicPr>
          <p:cNvPr id="113668" name="Picture 5" descr="EG6_Figure_05_36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450" y="1068388"/>
            <a:ext cx="8547100" cy="515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11367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Thunderstorms</a:t>
            </a:r>
          </a:p>
        </p:txBody>
      </p:sp>
      <p:sp>
        <p:nvSpPr>
          <p:cNvPr id="115715" name="Text Box 4"/>
          <p:cNvSpPr txBox="1">
            <a:spLocks noChangeArrowheads="1"/>
          </p:cNvSpPr>
          <p:nvPr/>
        </p:nvSpPr>
        <p:spPr bwMode="auto">
          <a:xfrm>
            <a:off x="8021638" y="612933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5.37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244600" y="642938"/>
            <a:ext cx="6654800" cy="5965825"/>
            <a:chOff x="755" y="412"/>
            <a:chExt cx="4250" cy="3810"/>
          </a:xfrm>
        </p:grpSpPr>
        <p:pic>
          <p:nvPicPr>
            <p:cNvPr id="115719" name="Picture 5" descr="EG6_Figure_05_37a-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55" y="412"/>
              <a:ext cx="4250" cy="1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720" name="Picture 6" descr="EG6_Figure_05_37b-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55" y="2279"/>
              <a:ext cx="4250" cy="1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5717" name="Rectangle 8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115718" name="Rectangle 9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Ocean and Freshwater Distribution</a:t>
            </a:r>
          </a:p>
        </p:txBody>
      </p:sp>
      <p:sp>
        <p:nvSpPr>
          <p:cNvPr id="41987" name="Text Box 1027"/>
          <p:cNvSpPr txBox="1">
            <a:spLocks noChangeArrowheads="1"/>
          </p:cNvSpPr>
          <p:nvPr/>
        </p:nvSpPr>
        <p:spPr bwMode="auto">
          <a:xfrm>
            <a:off x="8072438" y="6162675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5.3</a:t>
            </a:r>
          </a:p>
        </p:txBody>
      </p:sp>
      <p:pic>
        <p:nvPicPr>
          <p:cNvPr id="41988" name="Picture 5" descr="EG6_Figure_05_03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450" y="938213"/>
            <a:ext cx="8547100" cy="497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Tornadoes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Tornado season extends from April to September</a:t>
            </a:r>
          </a:p>
          <a:p>
            <a:r>
              <a:rPr lang="en-US" dirty="0" smtClean="0"/>
              <a:t>Most occur in the months of June – July; frequently developing from mid-afternoon to early evening</a:t>
            </a:r>
          </a:p>
          <a:p>
            <a:r>
              <a:rPr lang="en-US" dirty="0" smtClean="0"/>
              <a:t>Quite unpredictable; move up to 70km/h and can strike without warning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FG08_24ab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28650"/>
            <a:ext cx="8305800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9" name="Rectangle 3"/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6019800" cy="762000"/>
          </a:xfrm>
        </p:spPr>
        <p:txBody>
          <a:bodyPr/>
          <a:lstStyle/>
          <a:p>
            <a:pPr eaLnBrk="1" hangingPunct="1"/>
            <a:r>
              <a:rPr lang="en-US"/>
              <a:t>Tornadoes</a:t>
            </a: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7905750" y="6515100"/>
            <a:ext cx="1122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 charset="0"/>
              </a:rPr>
              <a:t>Figure 8.24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Tornadoes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preceded by severe thunderstorms black skies, strong winds, lightening, thunder’ heavy rainfall or hail</a:t>
            </a:r>
          </a:p>
          <a:p>
            <a:r>
              <a:rPr lang="en-US" dirty="0" smtClean="0"/>
              <a:t>Many times the skies turn an unusual green colour and the wind sounds like a freight train</a:t>
            </a:r>
          </a:p>
          <a:p>
            <a:r>
              <a:rPr lang="en-US" dirty="0" smtClean="0"/>
              <a:t>Rotating columns of high velocity winds that devastate anything in their paths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543800" cy="868363"/>
          </a:xfrm>
        </p:spPr>
        <p:txBody>
          <a:bodyPr/>
          <a:lstStyle/>
          <a:p>
            <a:pPr eaLnBrk="1" hangingPunct="1"/>
            <a:r>
              <a:rPr lang="en-US"/>
              <a:t>Tornadoes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229600" cy="5562600"/>
          </a:xfrm>
        </p:spPr>
        <p:txBody>
          <a:bodyPr/>
          <a:lstStyle/>
          <a:p>
            <a:pPr marL="400050" indent="-400050" eaLnBrk="1" hangingPunct="1">
              <a:buFont typeface="Wingdings" charset="2"/>
              <a:buNone/>
            </a:pPr>
            <a:r>
              <a:rPr lang="en-US" sz="2600" smtClean="0"/>
              <a:t>Tornado formation: three </a:t>
            </a:r>
            <a:r>
              <a:rPr lang="en-US" sz="2600"/>
              <a:t>very different types of air are needed to come together in a particular way:</a:t>
            </a:r>
          </a:p>
          <a:p>
            <a:pPr marL="725488" lvl="1" indent="-381000" eaLnBrk="1" hangingPunct="1">
              <a:buFont typeface="Wingdings" charset="2"/>
              <a:buAutoNum type="arabicPeriod"/>
            </a:pPr>
            <a:r>
              <a:rPr lang="en-US" sz="2200"/>
              <a:t>Near the ground, layer of warm, humid air and strong south winds. In the upper atmosphere, colder air and strong west or southwest winds. </a:t>
            </a:r>
          </a:p>
          <a:p>
            <a:pPr marL="725488" lvl="1" indent="-381000" eaLnBrk="1" hangingPunct="1">
              <a:buFont typeface="Wingdings" charset="2"/>
              <a:buAutoNum type="arabicPeriod"/>
            </a:pPr>
            <a:r>
              <a:rPr lang="en-US" sz="2200"/>
              <a:t>A change in wind speed and direction with height, called wind shear. This is linked to the eventual development of rotation from which a tornado may form. </a:t>
            </a:r>
          </a:p>
          <a:p>
            <a:pPr marL="725488" lvl="1" indent="-381000" eaLnBrk="1" hangingPunct="1">
              <a:buFont typeface="Wingdings" charset="2"/>
              <a:buAutoNum type="arabicPeriod"/>
            </a:pPr>
            <a:r>
              <a:rPr lang="en-US" sz="2200"/>
              <a:t>A layer of hot, dry air between the upper and lower layers.</a:t>
            </a:r>
          </a:p>
          <a:p>
            <a:pPr marL="1036638" lvl="2" indent="-342900" eaLnBrk="1" hangingPunct="1"/>
            <a:r>
              <a:rPr lang="en-US" sz="2100"/>
              <a:t>This middle layer acts as a cap and allows the warm air underneath to get even warmer and make the atmosphere even less stable. </a:t>
            </a:r>
          </a:p>
          <a:p>
            <a:pPr marL="400050" indent="-400050" eaLnBrk="1" hangingPunct="1"/>
            <a:endParaRPr lang="en-US" sz="2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"/>
          <p:cNvSpPr>
            <a:spLocks noChangeArrowheads="1"/>
          </p:cNvSpPr>
          <p:nvPr/>
        </p:nvSpPr>
        <p:spPr bwMode="auto">
          <a:xfrm>
            <a:off x="762000" y="1417638"/>
            <a:ext cx="7696200" cy="434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r>
              <a:rPr lang="en-US" sz="2000" b="1" dirty="0"/>
              <a:t>F-scale		Wind speed (km/h)	Damage</a:t>
            </a:r>
          </a:p>
          <a:p>
            <a:endParaRPr lang="en-US" sz="2000" b="1" dirty="0"/>
          </a:p>
          <a:p>
            <a:r>
              <a:rPr lang="en-US" sz="2000" b="1" dirty="0"/>
              <a:t>F-0		64 - 116	</a:t>
            </a:r>
            <a:r>
              <a:rPr lang="en-US" sz="2000" b="1" dirty="0" smtClean="0"/>
              <a:t>		Light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F-1		117 - 180		Moderate</a:t>
            </a:r>
          </a:p>
          <a:p>
            <a:endParaRPr lang="en-US" sz="2000" b="1" dirty="0"/>
          </a:p>
          <a:p>
            <a:r>
              <a:rPr lang="en-US" sz="2000" b="1" dirty="0"/>
              <a:t>F-2		181 - 253		Considerable</a:t>
            </a:r>
          </a:p>
          <a:p>
            <a:endParaRPr lang="en-US" sz="2000" b="1" dirty="0"/>
          </a:p>
          <a:p>
            <a:r>
              <a:rPr lang="en-US" sz="2000" b="1" dirty="0"/>
              <a:t>F-3		254 - 331		Severe</a:t>
            </a:r>
          </a:p>
          <a:p>
            <a:endParaRPr lang="en-US" sz="2000" b="1" dirty="0"/>
          </a:p>
          <a:p>
            <a:r>
              <a:rPr lang="en-US" sz="2000" b="1" dirty="0"/>
              <a:t>F-4		332 - 418		Devastating</a:t>
            </a:r>
          </a:p>
          <a:p>
            <a:endParaRPr lang="en-US" sz="2000" b="1" dirty="0"/>
          </a:p>
          <a:p>
            <a:r>
              <a:rPr lang="en-US" sz="2000" b="1" dirty="0"/>
              <a:t>F-5		419 - 512		Massive devastation</a:t>
            </a:r>
          </a:p>
        </p:txBody>
      </p:sp>
      <p:sp>
        <p:nvSpPr>
          <p:cNvPr id="10547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Fujita Scale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5" descr="EG6_Figure_05_40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25" y="876563"/>
            <a:ext cx="8842375" cy="525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Tropical Cyclones</a:t>
            </a:r>
          </a:p>
        </p:txBody>
      </p:sp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7832725" y="6127750"/>
            <a:ext cx="1211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5.40a</a:t>
            </a:r>
          </a:p>
        </p:txBody>
      </p:sp>
      <p:sp>
        <p:nvSpPr>
          <p:cNvPr id="12390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12391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7086"/>
            <a:ext cx="9144000" cy="572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1676400" y="5638800"/>
            <a:ext cx="49212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General Hurricane Paths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Hurricanes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b="1"/>
              <a:t>Hurricane Katrina</a:t>
            </a:r>
            <a:r>
              <a:rPr lang="en-US" sz="2600"/>
              <a:t> was the costliest (damage cost exceeding $50 billion) and one of the deadliest hurricanes (fatalities directly &amp; indirectly topping 1300) in the history of the U.S</a:t>
            </a:r>
          </a:p>
          <a:p>
            <a:pPr eaLnBrk="1" hangingPunct="1">
              <a:lnSpc>
                <a:spcPct val="90000"/>
              </a:lnSpc>
            </a:pPr>
            <a:r>
              <a:rPr lang="en-US" sz="2600"/>
              <a:t> It was the sixth-strongest Atlantic hurricane ever recorded and the third-strongest land-falling U.S. hurricane on record. </a:t>
            </a:r>
          </a:p>
          <a:p>
            <a:pPr eaLnBrk="1" hangingPunct="1">
              <a:lnSpc>
                <a:spcPct val="90000"/>
              </a:lnSpc>
            </a:pPr>
            <a:r>
              <a:rPr lang="en-US" sz="2600"/>
              <a:t>Katrina formed in late August during the 2005 hurricane season and caused devastation along much of the north-central Gulf Coast of the central U.S.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5" descr="The image “http://geology.com/news/images/hurricane-katrina-track-map.gif” cannot be displayed, because it contains error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43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5" descr="EG6_Figure_05_40b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2450" y="736600"/>
            <a:ext cx="6396038" cy="58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535613" cy="121285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Brazilian Hurricane</a:t>
            </a:r>
          </a:p>
        </p:txBody>
      </p:sp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7791450" y="6042025"/>
            <a:ext cx="1352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Figure 5.40b</a:t>
            </a:r>
          </a:p>
        </p:txBody>
      </p:sp>
      <p:sp>
        <p:nvSpPr>
          <p:cNvPr id="12595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12595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64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Unique Properties of 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905"/>
            <a:ext cx="8229600" cy="521856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Earth’s temperate location from the Sun allows all states of water:</a:t>
            </a:r>
          </a:p>
          <a:p>
            <a:pPr lvl="1"/>
            <a:r>
              <a:rPr lang="en-US" dirty="0" smtClean="0"/>
              <a:t>ice, water, water vapor</a:t>
            </a:r>
          </a:p>
          <a:p>
            <a:r>
              <a:rPr lang="en-US" dirty="0" smtClean="0"/>
              <a:t>Molecule of water H</a:t>
            </a:r>
            <a:r>
              <a:rPr lang="en-US" baseline="-25000" dirty="0" smtClean="0"/>
              <a:t>2</a:t>
            </a:r>
            <a:r>
              <a:rPr lang="en-US" dirty="0" smtClean="0"/>
              <a:t>0:</a:t>
            </a:r>
          </a:p>
          <a:p>
            <a:pPr lvl="1"/>
            <a:r>
              <a:rPr lang="en-US" dirty="0" smtClean="0"/>
              <a:t>Unique stability</a:t>
            </a:r>
          </a:p>
          <a:p>
            <a:pPr lvl="1"/>
            <a:r>
              <a:rPr lang="en-US" dirty="0" smtClean="0"/>
              <a:t>Versatile bond</a:t>
            </a:r>
          </a:p>
          <a:p>
            <a:pPr lvl="1"/>
            <a:r>
              <a:rPr lang="en-US" dirty="0" smtClean="0"/>
              <a:t>Extraordinary heat characteristics</a:t>
            </a:r>
          </a:p>
          <a:p>
            <a:pPr lvl="1"/>
            <a:r>
              <a:rPr lang="en-US" dirty="0" smtClean="0"/>
              <a:t>Most common compound on the surface of earth</a:t>
            </a:r>
          </a:p>
          <a:p>
            <a:r>
              <a:rPr lang="en-US" dirty="0" smtClean="0"/>
              <a:t>Polarity: attraction of H</a:t>
            </a:r>
            <a:r>
              <a:rPr lang="en-US" baseline="30000" dirty="0" smtClean="0"/>
              <a:t>+</a:t>
            </a:r>
            <a:r>
              <a:rPr lang="en-US" dirty="0" smtClean="0"/>
              <a:t>  and O</a:t>
            </a:r>
            <a:r>
              <a:rPr lang="en-US" baseline="30000" dirty="0" smtClean="0"/>
              <a:t>2-</a:t>
            </a:r>
            <a:endParaRPr lang="en-US" dirty="0" smtClean="0"/>
          </a:p>
          <a:p>
            <a:pPr lvl="1"/>
            <a:r>
              <a:rPr lang="en-US" dirty="0" smtClean="0"/>
              <a:t>Hydrogen bonding</a:t>
            </a:r>
          </a:p>
          <a:p>
            <a:pPr lvl="1"/>
            <a:r>
              <a:rPr lang="en-US" dirty="0" smtClean="0"/>
              <a:t>Universal solvent</a:t>
            </a:r>
          </a:p>
          <a:p>
            <a:pPr lvl="1"/>
            <a:r>
              <a:rPr lang="en-US" dirty="0" smtClean="0"/>
              <a:t>Surface tension; the cause of capillarity</a:t>
            </a:r>
          </a:p>
          <a:p>
            <a:pPr lvl="2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5" descr="EG6_Figure_05_1_1_FS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5800" y="33338"/>
            <a:ext cx="5232400" cy="652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3" name="Rectangle 7"/>
          <p:cNvSpPr>
            <a:spLocks noGrp="1" noChangeArrowheads="1"/>
          </p:cNvSpPr>
          <p:nvPr>
            <p:ph type="title"/>
          </p:nvPr>
        </p:nvSpPr>
        <p:spPr>
          <a:xfrm>
            <a:off x="439738" y="0"/>
            <a:ext cx="7772400" cy="1517650"/>
          </a:xfrm>
        </p:spPr>
        <p:txBody>
          <a:bodyPr/>
          <a:lstStyle/>
          <a:p>
            <a:pPr algn="l" eaLnBrk="1" hangingPunct="1"/>
            <a:r>
              <a:rPr lang="en-US">
                <a:solidFill>
                  <a:srgbClr val="16165D"/>
                </a:solidFill>
              </a:rPr>
              <a:t>2005 Hurricane </a:t>
            </a:r>
            <a:br>
              <a:rPr lang="en-US">
                <a:solidFill>
                  <a:srgbClr val="16165D"/>
                </a:solidFill>
              </a:rPr>
            </a:br>
            <a:r>
              <a:rPr lang="en-US">
                <a:solidFill>
                  <a:srgbClr val="16165D"/>
                </a:solidFill>
              </a:rPr>
              <a:t>Season</a:t>
            </a:r>
          </a:p>
        </p:txBody>
      </p:sp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7497763" y="6226175"/>
            <a:ext cx="14493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FS 5.1.1</a:t>
            </a:r>
          </a:p>
        </p:txBody>
      </p:sp>
      <p:sp>
        <p:nvSpPr>
          <p:cNvPr id="12800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12800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Profile of a Hurricane</a:t>
            </a:r>
          </a:p>
        </p:txBody>
      </p:sp>
      <p:pic>
        <p:nvPicPr>
          <p:cNvPr id="130051" name="Picture 5" descr="EG6_Figure_05_41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450" y="904875"/>
            <a:ext cx="8547100" cy="561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052" name="Text Box 4"/>
          <p:cNvSpPr txBox="1">
            <a:spLocks noChangeArrowheads="1"/>
          </p:cNvSpPr>
          <p:nvPr/>
        </p:nvSpPr>
        <p:spPr bwMode="auto">
          <a:xfrm>
            <a:off x="7905750" y="618013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5.41</a:t>
            </a:r>
          </a:p>
        </p:txBody>
      </p:sp>
      <p:sp>
        <p:nvSpPr>
          <p:cNvPr id="13005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13005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 smtClean="0"/>
              <a:t>NEXT LECTURE – CHAPTER 6</a:t>
            </a:r>
            <a:endParaRPr lang="en-US" b="0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END OF LECTURE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Three States of Water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8072438" y="6175375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5.4</a:t>
            </a:r>
          </a:p>
        </p:txBody>
      </p:sp>
      <p:pic>
        <p:nvPicPr>
          <p:cNvPr id="44036" name="Picture 5" descr="EG6_Figure_05_04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1475" y="912813"/>
            <a:ext cx="5859463" cy="556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4403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9366" y="2830176"/>
            <a:ext cx="25820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(+) and (-) symbols on the </a:t>
            </a:r>
          </a:p>
          <a:p>
            <a:r>
              <a:rPr lang="en-US" dirty="0" smtClean="0"/>
              <a:t>phase changes denoted</a:t>
            </a:r>
          </a:p>
          <a:p>
            <a:r>
              <a:rPr lang="en-US" dirty="0" smtClean="0"/>
              <a:t>where heat is absorbed</a:t>
            </a:r>
          </a:p>
          <a:p>
            <a:r>
              <a:rPr lang="en-US" dirty="0" smtClean="0"/>
              <a:t>or liberated.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331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Heat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012"/>
            <a:ext cx="8229600" cy="5536101"/>
          </a:xfrm>
        </p:spPr>
        <p:txBody>
          <a:bodyPr>
            <a:normAutofit fontScale="70000" lnSpcReduction="20000"/>
          </a:bodyPr>
          <a:lstStyle/>
          <a:p>
            <a:r>
              <a:rPr lang="en-US" sz="3027" dirty="0" smtClean="0">
                <a:ea typeface="Times New Roman" charset="0"/>
                <a:cs typeface="Times New Roman" charset="0"/>
              </a:rPr>
              <a:t>For water to change from one state to another, heat energy must be added or released from it</a:t>
            </a:r>
          </a:p>
          <a:p>
            <a:r>
              <a:rPr lang="en-US" sz="3027" dirty="0" smtClean="0">
                <a:ea typeface="Times New Roman" charset="0"/>
                <a:cs typeface="Times New Roman" charset="0"/>
              </a:rPr>
              <a:t>Heat exchanged in the phase changes of water provides over 30% of the energy powering the general circulation of the atmosphere</a:t>
            </a:r>
          </a:p>
          <a:p>
            <a:pPr lvl="1"/>
            <a:r>
              <a:rPr lang="en-US" sz="3429" dirty="0" smtClean="0">
                <a:ea typeface="Times New Roman" charset="0"/>
                <a:cs typeface="Times New Roman" charset="0"/>
              </a:rPr>
              <a:t>Melting &amp; freezing; phase change between solid and liquid and vice versa</a:t>
            </a:r>
          </a:p>
          <a:p>
            <a:pPr lvl="2"/>
            <a:r>
              <a:rPr lang="en-US" sz="2571" dirty="0" smtClean="0">
                <a:ea typeface="Times New Roman" charset="0"/>
                <a:cs typeface="Times New Roman" charset="0"/>
              </a:rPr>
              <a:t>Latent heat of melting  (80 calories absorbed) or freezing (80 calories released)</a:t>
            </a:r>
          </a:p>
          <a:p>
            <a:pPr lvl="1"/>
            <a:r>
              <a:rPr lang="en-US" sz="3429" dirty="0" smtClean="0">
                <a:ea typeface="Times New Roman" charset="0"/>
                <a:cs typeface="Times New Roman" charset="0"/>
              </a:rPr>
              <a:t>Condensation, evaporation or vaporization; phase change between liquid and vapor</a:t>
            </a:r>
          </a:p>
          <a:p>
            <a:pPr lvl="2"/>
            <a:r>
              <a:rPr lang="en-US" sz="2571" dirty="0" smtClean="0">
                <a:ea typeface="Times New Roman" charset="0"/>
                <a:cs typeface="Times New Roman" charset="0"/>
              </a:rPr>
              <a:t>Latent heat of vaporization – 540 calories must be absorbed</a:t>
            </a:r>
          </a:p>
          <a:p>
            <a:pPr lvl="1"/>
            <a:r>
              <a:rPr lang="en-US" sz="3429" dirty="0" smtClean="0">
                <a:ea typeface="Times New Roman" charset="0"/>
                <a:cs typeface="Times New Roman" charset="0"/>
              </a:rPr>
              <a:t>Sublimation; direct change of water vapor to ice</a:t>
            </a:r>
          </a:p>
          <a:p>
            <a:pPr lvl="1"/>
            <a:r>
              <a:rPr lang="en-US" sz="3429" dirty="0" smtClean="0">
                <a:ea typeface="Times New Roman" charset="0"/>
                <a:cs typeface="Times New Roman" charset="0"/>
              </a:rPr>
              <a:t>Heat properties of water in nature</a:t>
            </a:r>
          </a:p>
          <a:p>
            <a:pPr lvl="2"/>
            <a:r>
              <a:rPr lang="en-US" sz="2571" dirty="0" smtClean="0">
                <a:ea typeface="Times New Roman" charset="0"/>
                <a:cs typeface="Times New Roman" charset="0"/>
              </a:rPr>
              <a:t>In a lake at 20 degrees C latent heat of evaporation  - 585 calories absorbed – felt as evaporative cooling</a:t>
            </a:r>
          </a:p>
          <a:p>
            <a:pPr lvl="2"/>
            <a:r>
              <a:rPr lang="en-US" sz="2571" dirty="0" smtClean="0">
                <a:ea typeface="Times New Roman" charset="0"/>
                <a:cs typeface="Times New Roman" charset="0"/>
              </a:rPr>
              <a:t>Reverse with latent heat of condensation – 585 calories for every gram of water is liberated</a:t>
            </a:r>
          </a:p>
          <a:p>
            <a:pPr lvl="2"/>
            <a:r>
              <a:rPr lang="en-US" sz="2571" dirty="0" smtClean="0">
                <a:ea typeface="Times New Roman" charset="0"/>
                <a:cs typeface="Times New Roman" charset="0"/>
              </a:rPr>
              <a:t>Water is a major contributor of energy to the atmosphere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2155</Words>
  <Application>Microsoft Macintosh PowerPoint</Application>
  <PresentationFormat>On-screen Show (4:3)</PresentationFormat>
  <Paragraphs>382</Paragraphs>
  <Slides>72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PowerPoint Presentation</vt:lpstr>
      <vt:lpstr>Atmospheric Water and Weather</vt:lpstr>
      <vt:lpstr>Worldwide Equilibrium</vt:lpstr>
      <vt:lpstr>Distribution of Earth’s Water</vt:lpstr>
      <vt:lpstr> Land and Water  Hemispheres</vt:lpstr>
      <vt:lpstr>Ocean and Freshwater Distribution</vt:lpstr>
      <vt:lpstr>Unique Properties of Water</vt:lpstr>
      <vt:lpstr>Three States of Water</vt:lpstr>
      <vt:lpstr>Heat Properties</vt:lpstr>
      <vt:lpstr>Water’s Heat Energy Characteristics</vt:lpstr>
      <vt:lpstr>Humidity</vt:lpstr>
      <vt:lpstr>Relative Humidity</vt:lpstr>
      <vt:lpstr>Humidity Patterns</vt:lpstr>
      <vt:lpstr>Humidity</vt:lpstr>
      <vt:lpstr>Maximum Specific  Humidity</vt:lpstr>
      <vt:lpstr>Humidity Instruments</vt:lpstr>
      <vt:lpstr>Atmospheric Stability</vt:lpstr>
      <vt:lpstr>Buoyancy</vt:lpstr>
      <vt:lpstr>Atmospheric Stability</vt:lpstr>
      <vt:lpstr>Atmospheric Stability  </vt:lpstr>
      <vt:lpstr>PowerPoint Presentation</vt:lpstr>
      <vt:lpstr>PowerPoint Presentation</vt:lpstr>
      <vt:lpstr>Atmospheric Temperatures and Stability</vt:lpstr>
      <vt:lpstr>PowerPoint Presentation</vt:lpstr>
      <vt:lpstr>Clouds and Fog</vt:lpstr>
      <vt:lpstr>Common Cloud Types in the Troposphere  </vt:lpstr>
      <vt:lpstr>Cumulonimbus Development</vt:lpstr>
      <vt:lpstr>Clouds and Fog</vt:lpstr>
      <vt:lpstr>Advection Fog</vt:lpstr>
      <vt:lpstr>Evaporation Fog</vt:lpstr>
      <vt:lpstr>Valley Fog</vt:lpstr>
      <vt:lpstr>Radiation  Fog</vt:lpstr>
      <vt:lpstr>Air Masses</vt:lpstr>
      <vt:lpstr>PowerPoint Presentation</vt:lpstr>
      <vt:lpstr>PowerPoint Presentation</vt:lpstr>
      <vt:lpstr>Atmospheric Lifting Mechanisms </vt:lpstr>
      <vt:lpstr>Atmospheric Lifting Mechanisms </vt:lpstr>
      <vt:lpstr>Local Heating and Convection</vt:lpstr>
      <vt:lpstr>Convection over Florida</vt:lpstr>
      <vt:lpstr>Orographic Precipitation</vt:lpstr>
      <vt:lpstr>Atmospheric Lifting Mechanisms</vt:lpstr>
      <vt:lpstr>Frontal Lifting - Cold Front</vt:lpstr>
      <vt:lpstr>Cold Front and Squall Line</vt:lpstr>
      <vt:lpstr>Atmospheric Lifting Mechanisms</vt:lpstr>
      <vt:lpstr>Warm Front</vt:lpstr>
      <vt:lpstr>Midlatitude Cyclonic Systems </vt:lpstr>
      <vt:lpstr>Midlatitude Cyclonic Systems</vt:lpstr>
      <vt:lpstr>Midlatitude Cyclonic Systems</vt:lpstr>
      <vt:lpstr>PowerPoint Presentation</vt:lpstr>
      <vt:lpstr>PowerPoint Presentation</vt:lpstr>
      <vt:lpstr>PowerPoint Presentation</vt:lpstr>
      <vt:lpstr>PowerPoint Presentation</vt:lpstr>
      <vt:lpstr>Midlatitude Cyclone</vt:lpstr>
      <vt:lpstr>Average and Actual Storm Tracks</vt:lpstr>
      <vt:lpstr>Midlatitude Cyclone</vt:lpstr>
      <vt:lpstr>Violent Weather</vt:lpstr>
      <vt:lpstr>PowerPoint Presentation</vt:lpstr>
      <vt:lpstr>Thunderstorms</vt:lpstr>
      <vt:lpstr>Thunderstorms</vt:lpstr>
      <vt:lpstr>Tornadoes</vt:lpstr>
      <vt:lpstr>Tornadoes</vt:lpstr>
      <vt:lpstr>Tornadoes</vt:lpstr>
      <vt:lpstr>Tornadoes</vt:lpstr>
      <vt:lpstr>The Fujita Scale</vt:lpstr>
      <vt:lpstr>Tropical Cyclones</vt:lpstr>
      <vt:lpstr>PowerPoint Presentation</vt:lpstr>
      <vt:lpstr>Hurricanes</vt:lpstr>
      <vt:lpstr>PowerPoint Presentation</vt:lpstr>
      <vt:lpstr>Brazilian Hurricane</vt:lpstr>
      <vt:lpstr>2005 Hurricane  Season</vt:lpstr>
      <vt:lpstr>Profile of a Hurricane</vt:lpstr>
      <vt:lpstr>NEXT LECTURE – CHAPTER 6</vt:lpstr>
    </vt:vector>
  </TitlesOfParts>
  <Company>University of Lethbridge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Thomas</dc:creator>
  <cp:lastModifiedBy>Evan</cp:lastModifiedBy>
  <cp:revision>23</cp:revision>
  <dcterms:created xsi:type="dcterms:W3CDTF">2012-05-16T15:23:50Z</dcterms:created>
  <dcterms:modified xsi:type="dcterms:W3CDTF">2014-05-21T17:22:42Z</dcterms:modified>
</cp:coreProperties>
</file>